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handoutMasterIdLst>
    <p:handoutMasterId r:id="rId27"/>
  </p:handoutMasterIdLst>
  <p:sldIdLst>
    <p:sldId id="266" r:id="rId3"/>
    <p:sldId id="276" r:id="rId4"/>
    <p:sldId id="261" r:id="rId5"/>
    <p:sldId id="263" r:id="rId6"/>
    <p:sldId id="256" r:id="rId7"/>
    <p:sldId id="257" r:id="rId8"/>
    <p:sldId id="275" r:id="rId9"/>
    <p:sldId id="281" r:id="rId10"/>
    <p:sldId id="258" r:id="rId11"/>
    <p:sldId id="284" r:id="rId12"/>
    <p:sldId id="282" r:id="rId13"/>
    <p:sldId id="260" r:id="rId14"/>
    <p:sldId id="286" r:id="rId15"/>
    <p:sldId id="290" r:id="rId16"/>
    <p:sldId id="283" r:id="rId17"/>
    <p:sldId id="285" r:id="rId18"/>
    <p:sldId id="274" r:id="rId19"/>
    <p:sldId id="288" r:id="rId20"/>
    <p:sldId id="289" r:id="rId21"/>
    <p:sldId id="277" r:id="rId22"/>
    <p:sldId id="280" r:id="rId23"/>
    <p:sldId id="279" r:id="rId24"/>
    <p:sldId id="287" r:id="rId25"/>
    <p:sldId id="291" r:id="rId26"/>
  </p:sldIdLst>
  <p:sldSz cx="12192000" cy="6858000"/>
  <p:notesSz cx="9945688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8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9798" cy="3437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33588" y="0"/>
            <a:ext cx="4309798" cy="3437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547CA3-D3F2-4D20-869C-5E925CD42407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14279"/>
            <a:ext cx="4309798" cy="34372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33588" y="6514279"/>
            <a:ext cx="4309798" cy="34372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CBBCBE-FDC1-4330-8FBD-CD5007BA71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1717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58D0-B14F-4432-B813-D44E2A576F01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4B636-E283-4387-BF5B-6BA903DA5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771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58D0-B14F-4432-B813-D44E2A576F01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4B636-E283-4387-BF5B-6BA903DA5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653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58D0-B14F-4432-B813-D44E2A576F01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4B636-E283-4387-BF5B-6BA903DA5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756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58D0-B14F-4432-B813-D44E2A576F01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4B636-E283-4387-BF5B-6BA903DA5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3716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58D0-B14F-4432-B813-D44E2A576F01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4B636-E283-4387-BF5B-6BA903DA5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927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58D0-B14F-4432-B813-D44E2A576F01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4B636-E283-4387-BF5B-6BA903DA5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259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58D0-B14F-4432-B813-D44E2A576F01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4B636-E283-4387-BF5B-6BA903DA5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8630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58D0-B14F-4432-B813-D44E2A576F01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4B636-E283-4387-BF5B-6BA903DA5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87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58D0-B14F-4432-B813-D44E2A576F01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4B636-E283-4387-BF5B-6BA903DA5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6937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58D0-B14F-4432-B813-D44E2A576F01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4B636-E283-4387-BF5B-6BA903DA5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6353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58D0-B14F-4432-B813-D44E2A576F01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4B636-E283-4387-BF5B-6BA903DA5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50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58D0-B14F-4432-B813-D44E2A576F01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4B636-E283-4387-BF5B-6BA903DA5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4925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58D0-B14F-4432-B813-D44E2A576F01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4B636-E283-4387-BF5B-6BA903DA5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3786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58D0-B14F-4432-B813-D44E2A576F01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4B636-E283-4387-BF5B-6BA903DA5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0820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58D0-B14F-4432-B813-D44E2A576F01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4B636-E283-4387-BF5B-6BA903DA5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418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58D0-B14F-4432-B813-D44E2A576F01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4B636-E283-4387-BF5B-6BA903DA5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06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58D0-B14F-4432-B813-D44E2A576F01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4B636-E283-4387-BF5B-6BA903DA5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241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58D0-B14F-4432-B813-D44E2A576F01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4B636-E283-4387-BF5B-6BA903DA540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813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58D0-B14F-4432-B813-D44E2A576F01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4B636-E283-4387-BF5B-6BA903DA540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58D0-B14F-4432-B813-D44E2A576F01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4B636-E283-4387-BF5B-6BA903DA5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633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58D0-B14F-4432-B813-D44E2A576F01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4B636-E283-4387-BF5B-6BA903DA5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975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58D0-B14F-4432-B813-D44E2A576F01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4B636-E283-4387-BF5B-6BA903DA5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272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6DF58D0-B14F-4432-B813-D44E2A576F01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B4B636-E283-4387-BF5B-6BA903DA5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052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F58D0-B14F-4432-B813-D44E2A576F01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B4B636-E283-4387-BF5B-6BA903DA5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783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683" y="2252115"/>
            <a:ext cx="11098877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r>
              <a:rPr lang="en-US" altLang="ko-KR" sz="7200" dirty="0"/>
              <a:t/>
            </a:r>
            <a:br>
              <a:rPr lang="en-US" altLang="ko-KR" sz="7200" dirty="0"/>
            </a:br>
            <a:r>
              <a:rPr lang="ko-KR" altLang="en-US" sz="7200" dirty="0" smtClean="0"/>
              <a:t>방문 재활</a:t>
            </a:r>
            <a:r>
              <a:rPr lang="en-US" altLang="ko-KR" sz="7200" dirty="0"/>
              <a:t> </a:t>
            </a:r>
            <a:r>
              <a:rPr lang="ko-KR" altLang="en-US" sz="7200" dirty="0" smtClean="0"/>
              <a:t>매뉴얼</a:t>
            </a:r>
            <a:r>
              <a:rPr lang="en-US" altLang="ko-KR" sz="7200" dirty="0"/>
              <a:t/>
            </a:r>
            <a:br>
              <a:rPr lang="en-US" altLang="ko-KR" sz="7200" dirty="0"/>
            </a:br>
            <a:r>
              <a:rPr lang="en-US" altLang="ko-KR" sz="7200" dirty="0" smtClean="0">
                <a:solidFill>
                  <a:srgbClr val="00B050"/>
                </a:solidFill>
              </a:rPr>
              <a:t/>
            </a:r>
            <a:br>
              <a:rPr lang="en-US" altLang="ko-KR" sz="7200" dirty="0" smtClean="0">
                <a:solidFill>
                  <a:srgbClr val="00B050"/>
                </a:solidFill>
              </a:rPr>
            </a:br>
            <a:r>
              <a:rPr lang="en-US" altLang="ko-KR" sz="3900" dirty="0" smtClean="0"/>
              <a:t/>
            </a:r>
            <a:br>
              <a:rPr lang="en-US" altLang="ko-KR" sz="3900" dirty="0" smtClean="0"/>
            </a:br>
            <a:endParaRPr lang="ko-KR" altLang="en-US" sz="3900" dirty="0"/>
          </a:p>
        </p:txBody>
      </p:sp>
      <p:pic>
        <p:nvPicPr>
          <p:cNvPr id="4" name="Picture 2" descr="D:\CELLO병원\첼로병원 로고_한글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995" y="3804007"/>
            <a:ext cx="2427317" cy="56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90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32261"/>
            <a:ext cx="9144000" cy="1088822"/>
          </a:xfrm>
        </p:spPr>
        <p:txBody>
          <a:bodyPr>
            <a:normAutofit/>
          </a:bodyPr>
          <a:lstStyle/>
          <a:p>
            <a:r>
              <a:rPr lang="en-US" altLang="ko-KR" sz="5000" dirty="0" smtClean="0"/>
              <a:t>1. </a:t>
            </a:r>
            <a:r>
              <a:rPr lang="ko-KR" altLang="en-US" sz="5000" dirty="0" smtClean="0"/>
              <a:t>방문 재활 계획서</a:t>
            </a:r>
            <a:endParaRPr lang="ko-KR" altLang="en-US" sz="5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                            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172200" y="1429097"/>
            <a:ext cx="562633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dirty="0" smtClean="0"/>
              <a:t>4. </a:t>
            </a:r>
            <a:r>
              <a:rPr lang="ko-KR" altLang="en-US" sz="1600" dirty="0" smtClean="0"/>
              <a:t>목표는 자택에서 원하는 </a:t>
            </a:r>
            <a:r>
              <a:rPr lang="en-US" altLang="ko-KR" sz="1600" dirty="0" smtClean="0"/>
              <a:t>ADL </a:t>
            </a:r>
            <a:r>
              <a:rPr lang="ko-KR" altLang="en-US" sz="1600" dirty="0" smtClean="0"/>
              <a:t>위주의 목표로 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개 작성 설정</a:t>
            </a:r>
            <a:endParaRPr lang="en-US" altLang="ko-KR" sz="1600" dirty="0"/>
          </a:p>
          <a:p>
            <a:pPr fontAlgn="base"/>
            <a:endParaRPr lang="en-US" altLang="ko-KR" sz="1600" dirty="0" smtClean="0"/>
          </a:p>
          <a:p>
            <a:pPr fontAlgn="base"/>
            <a:r>
              <a:rPr lang="en-US" altLang="ko-KR" sz="1600" dirty="0" smtClean="0"/>
              <a:t>5. </a:t>
            </a:r>
            <a:r>
              <a:rPr lang="ko-KR" altLang="en-US" sz="1600" dirty="0" smtClean="0"/>
              <a:t>재활 계획 </a:t>
            </a:r>
            <a:r>
              <a:rPr lang="en-US" altLang="ko-KR" sz="1600" dirty="0" smtClean="0"/>
              <a:t>ADL </a:t>
            </a:r>
            <a:r>
              <a:rPr lang="ko-KR" altLang="en-US" sz="1600" dirty="0" smtClean="0"/>
              <a:t>목표에 맞게 </a:t>
            </a:r>
            <a:r>
              <a:rPr lang="en-US" altLang="ko-KR" sz="1600" dirty="0" smtClean="0"/>
              <a:t>3</a:t>
            </a:r>
            <a:r>
              <a:rPr lang="ko-KR" altLang="en-US" sz="1600" dirty="0" smtClean="0"/>
              <a:t>개 작성</a:t>
            </a:r>
            <a:endParaRPr lang="en-US" altLang="ko-KR" sz="1600" dirty="0" smtClean="0"/>
          </a:p>
          <a:p>
            <a:pPr fontAlgn="base"/>
            <a:endParaRPr lang="en-US" altLang="ko-KR" sz="1600" dirty="0" smtClean="0"/>
          </a:p>
          <a:p>
            <a:pPr fontAlgn="base"/>
            <a:r>
              <a:rPr lang="en-US" altLang="ko-KR" sz="1600" dirty="0" smtClean="0"/>
              <a:t>6. </a:t>
            </a:r>
            <a:r>
              <a:rPr lang="ko-KR" altLang="en-US" sz="1600" dirty="0" smtClean="0"/>
              <a:t>특이사항 </a:t>
            </a:r>
            <a:r>
              <a:rPr lang="en-US" altLang="ko-KR" sz="1600" dirty="0" smtClean="0"/>
              <a:t>EMR </a:t>
            </a:r>
            <a:r>
              <a:rPr lang="ko-KR" altLang="en-US" sz="1600" dirty="0" smtClean="0"/>
              <a:t>진단명 및 특이사항 작성</a:t>
            </a:r>
            <a:endParaRPr lang="en-US" altLang="ko-KR" sz="1600" dirty="0" smtClean="0"/>
          </a:p>
          <a:p>
            <a:pPr marL="342900" lvl="0" indent="-342900" fontAlgn="base">
              <a:buAutoNum type="arabicParenR"/>
            </a:pPr>
            <a:endParaRPr lang="en-US" altLang="ko-KR" sz="1600" dirty="0" smtClean="0"/>
          </a:p>
          <a:p>
            <a:pPr lvl="0" fontAlgn="base"/>
            <a:r>
              <a:rPr lang="en-US" altLang="ko-KR" sz="1600" dirty="0" smtClean="0"/>
              <a:t>7.  </a:t>
            </a:r>
            <a:r>
              <a:rPr lang="ko-KR" altLang="en-US" sz="1600" dirty="0" smtClean="0"/>
              <a:t>작성자는 담당 원장님 이름 쓰기 </a:t>
            </a:r>
            <a:endParaRPr lang="en-US" altLang="ko-KR" sz="1600" dirty="0" smtClean="0"/>
          </a:p>
          <a:p>
            <a:pPr lvl="0" fontAlgn="base"/>
            <a:endParaRPr lang="en-US" altLang="ko-KR" sz="1600" dirty="0" smtClean="0"/>
          </a:p>
          <a:p>
            <a:pPr lvl="0" fontAlgn="base"/>
            <a:endParaRPr lang="en-US" altLang="ko-KR" sz="1600" dirty="0" smtClean="0"/>
          </a:p>
          <a:p>
            <a:pPr lvl="0" fontAlgn="base"/>
            <a:endParaRPr lang="ko-KR" altLang="en-US" sz="1600" dirty="0" smtClean="0"/>
          </a:p>
          <a:p>
            <a:pPr fontAlgn="base"/>
            <a:endParaRPr lang="en-US" altLang="ko-KR" sz="1600" dirty="0">
              <a:solidFill>
                <a:srgbClr val="FF0000"/>
              </a:solidFill>
            </a:endParaRPr>
          </a:p>
          <a:p>
            <a:pPr fontAlgn="base"/>
            <a:endParaRPr lang="en-US" altLang="ko-KR" sz="1600" dirty="0">
              <a:solidFill>
                <a:srgbClr val="FF0000"/>
              </a:solidFill>
            </a:endParaRPr>
          </a:p>
          <a:p>
            <a:pPr fontAlgn="base"/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5" name="Picture 2" descr="D:\CELLO병원\첼로병원 로고_한글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85" y="50017"/>
            <a:ext cx="1171174" cy="40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-916912" y="88135"/>
            <a:ext cx="5009551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-1041401" y="583453"/>
            <a:ext cx="3711398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_x259751808" descr="EMB0000156c0af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0" t="13481" r="40355" b="8119"/>
          <a:stretch>
            <a:fillRect/>
          </a:stretch>
        </p:blipFill>
        <p:spPr bwMode="auto">
          <a:xfrm>
            <a:off x="296863" y="1346201"/>
            <a:ext cx="5731404" cy="504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72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90133" y="-92161"/>
            <a:ext cx="9144000" cy="1088822"/>
          </a:xfrm>
        </p:spPr>
        <p:txBody>
          <a:bodyPr>
            <a:normAutofit/>
          </a:bodyPr>
          <a:lstStyle/>
          <a:p>
            <a:r>
              <a:rPr lang="en-US" altLang="ko-KR" sz="5000" dirty="0"/>
              <a:t>2</a:t>
            </a:r>
            <a:r>
              <a:rPr lang="en-US" altLang="ko-KR" sz="5000" dirty="0" smtClean="0"/>
              <a:t>. </a:t>
            </a:r>
            <a:r>
              <a:rPr lang="ko-KR" altLang="en-US" sz="5000" dirty="0" smtClean="0"/>
              <a:t>방문 재활 기록지</a:t>
            </a:r>
            <a:endParaRPr lang="ko-KR" altLang="en-US" sz="5000" dirty="0"/>
          </a:p>
        </p:txBody>
      </p:sp>
      <p:pic>
        <p:nvPicPr>
          <p:cNvPr id="5" name="Picture 2" descr="D:\CELLO병원\첼로병원 로고_한글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85" y="50017"/>
            <a:ext cx="1171174" cy="40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-916912" y="88135"/>
            <a:ext cx="5009551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-16882196" y="0"/>
            <a:ext cx="3301295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68067" y="1428462"/>
            <a:ext cx="4673600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en-US" altLang="ko-KR" sz="1400" dirty="0"/>
              <a:t>1. </a:t>
            </a:r>
            <a:r>
              <a:rPr lang="ko-KR" altLang="en-US" sz="1400" dirty="0"/>
              <a:t>치료사 </a:t>
            </a:r>
            <a:r>
              <a:rPr lang="en-US" altLang="ko-KR" sz="1400" dirty="0"/>
              <a:t>2</a:t>
            </a:r>
            <a:r>
              <a:rPr lang="ko-KR" altLang="en-US" sz="1400" dirty="0"/>
              <a:t>인이 환자 자택을 방문하여 환자 맞춤형             </a:t>
            </a:r>
            <a:endParaRPr lang="en-US" altLang="ko-KR" sz="1400" dirty="0"/>
          </a:p>
          <a:p>
            <a:pPr lvl="0" fontAlgn="base"/>
            <a:r>
              <a:rPr lang="en-US" altLang="ko-KR" sz="1400" dirty="0"/>
              <a:t>   </a:t>
            </a:r>
            <a:r>
              <a:rPr lang="ko-KR" altLang="en-US" sz="1400" dirty="0"/>
              <a:t>재활치료를 </a:t>
            </a:r>
            <a:r>
              <a:rPr lang="en-US" altLang="ko-KR" sz="1400" dirty="0"/>
              <a:t>60</a:t>
            </a:r>
            <a:r>
              <a:rPr lang="ko-KR" altLang="en-US" sz="1400" dirty="0"/>
              <a:t>분 이상 </a:t>
            </a:r>
            <a:r>
              <a:rPr lang="ko-KR" altLang="en-US" sz="1400" dirty="0" smtClean="0"/>
              <a:t>실시</a:t>
            </a:r>
            <a:endParaRPr lang="ko-KR" altLang="en-US" sz="1400" dirty="0"/>
          </a:p>
          <a:p>
            <a:pPr lvl="0" fontAlgn="base"/>
            <a:r>
              <a:rPr lang="en-US" altLang="ko-KR" sz="1400" dirty="0">
                <a:solidFill>
                  <a:srgbClr val="FF0000"/>
                </a:solidFill>
              </a:rPr>
              <a:t>(OT 2</a:t>
            </a:r>
            <a:r>
              <a:rPr lang="ko-KR" altLang="en-US" sz="1400" dirty="0">
                <a:solidFill>
                  <a:srgbClr val="FF0000"/>
                </a:solidFill>
              </a:rPr>
              <a:t>명</a:t>
            </a:r>
            <a:r>
              <a:rPr lang="en-US" altLang="ko-KR" sz="1400" dirty="0">
                <a:solidFill>
                  <a:srgbClr val="FF0000"/>
                </a:solidFill>
              </a:rPr>
              <a:t>,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PT2</a:t>
            </a:r>
            <a:r>
              <a:rPr lang="ko-KR" altLang="en-US" sz="1400" dirty="0">
                <a:solidFill>
                  <a:srgbClr val="FF0000"/>
                </a:solidFill>
              </a:rPr>
              <a:t>명 방문 가능</a:t>
            </a:r>
            <a:r>
              <a:rPr lang="en-US" altLang="ko-KR" sz="1400" dirty="0">
                <a:solidFill>
                  <a:srgbClr val="FF0000"/>
                </a:solidFill>
              </a:rPr>
              <a:t>-&gt; </a:t>
            </a:r>
            <a:r>
              <a:rPr lang="ko-KR" altLang="en-US" sz="1400" dirty="0">
                <a:solidFill>
                  <a:srgbClr val="FF0000"/>
                </a:solidFill>
              </a:rPr>
              <a:t>평가할 때만 </a:t>
            </a:r>
            <a:r>
              <a:rPr lang="en-US" altLang="ko-KR" sz="1400" dirty="0">
                <a:solidFill>
                  <a:srgbClr val="FF0000"/>
                </a:solidFill>
              </a:rPr>
              <a:t>PT 1 OT 1 </a:t>
            </a:r>
            <a:r>
              <a:rPr lang="ko-KR" altLang="en-US" sz="1400" dirty="0">
                <a:solidFill>
                  <a:srgbClr val="FF0000"/>
                </a:solidFill>
              </a:rPr>
              <a:t>방문해야 함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</a:p>
          <a:p>
            <a:pPr lvl="0" fontAlgn="base"/>
            <a:endParaRPr lang="ko-KR" altLang="en-US" sz="1300" dirty="0" smtClean="0"/>
          </a:p>
          <a:p>
            <a:pPr lvl="0" fontAlgn="base"/>
            <a:r>
              <a:rPr lang="en-US" altLang="ko-KR" sz="1300" dirty="0"/>
              <a:t>2</a:t>
            </a:r>
            <a:r>
              <a:rPr lang="en-US" altLang="ko-KR" sz="1300" dirty="0" smtClean="0"/>
              <a:t>. 90</a:t>
            </a:r>
            <a:r>
              <a:rPr lang="ko-KR" altLang="en-US" sz="1300" dirty="0" smtClean="0"/>
              <a:t>일 동안 주 </a:t>
            </a:r>
            <a:r>
              <a:rPr lang="en-US" altLang="ko-KR" sz="1300" dirty="0" smtClean="0"/>
              <a:t>2</a:t>
            </a:r>
            <a:r>
              <a:rPr lang="ko-KR" altLang="en-US" sz="1300" dirty="0" smtClean="0"/>
              <a:t>회 이내 산정</a:t>
            </a:r>
            <a:r>
              <a:rPr lang="en-US" altLang="ko-KR" sz="1300" dirty="0" smtClean="0">
                <a:solidFill>
                  <a:srgbClr val="FF0000"/>
                </a:solidFill>
              </a:rPr>
              <a:t>(</a:t>
            </a:r>
            <a:r>
              <a:rPr lang="ko-KR" altLang="en-US" sz="1300" dirty="0" smtClean="0">
                <a:solidFill>
                  <a:srgbClr val="FF0000"/>
                </a:solidFill>
              </a:rPr>
              <a:t>최초 방문 재활 실시일 기준</a:t>
            </a:r>
            <a:r>
              <a:rPr lang="en-US" altLang="ko-KR" sz="1300" dirty="0" smtClean="0">
                <a:solidFill>
                  <a:srgbClr val="FF0000"/>
                </a:solidFill>
              </a:rPr>
              <a:t>)</a:t>
            </a:r>
          </a:p>
          <a:p>
            <a:pPr fontAlgn="base"/>
            <a:r>
              <a:rPr lang="en-US" altLang="ko-KR" sz="1300" dirty="0" smtClean="0">
                <a:solidFill>
                  <a:srgbClr val="FF0000"/>
                </a:solidFill>
              </a:rPr>
              <a:t>-&gt; </a:t>
            </a:r>
            <a:r>
              <a:rPr lang="ko-KR" altLang="en-US" sz="1300" dirty="0" smtClean="0">
                <a:solidFill>
                  <a:srgbClr val="FF0000"/>
                </a:solidFill>
              </a:rPr>
              <a:t> 최초 방문 일을 시작으로 </a:t>
            </a:r>
            <a:r>
              <a:rPr lang="en-US" altLang="ko-KR" sz="1300" dirty="0" smtClean="0">
                <a:solidFill>
                  <a:srgbClr val="FF0000"/>
                </a:solidFill>
              </a:rPr>
              <a:t>90</a:t>
            </a:r>
            <a:r>
              <a:rPr lang="ko-KR" altLang="en-US" sz="1300" dirty="0" smtClean="0">
                <a:solidFill>
                  <a:srgbClr val="FF0000"/>
                </a:solidFill>
              </a:rPr>
              <a:t>일간 주 </a:t>
            </a:r>
            <a:r>
              <a:rPr lang="en-US" altLang="ko-KR" sz="1300" dirty="0" smtClean="0">
                <a:solidFill>
                  <a:srgbClr val="FF0000"/>
                </a:solidFill>
              </a:rPr>
              <a:t>2</a:t>
            </a:r>
            <a:r>
              <a:rPr lang="ko-KR" altLang="en-US" sz="1300" dirty="0" smtClean="0">
                <a:solidFill>
                  <a:srgbClr val="FF0000"/>
                </a:solidFill>
              </a:rPr>
              <a:t>회로 스케줄을 잡는다</a:t>
            </a:r>
            <a:r>
              <a:rPr lang="en-US" altLang="ko-KR" sz="1300" dirty="0" smtClean="0">
                <a:solidFill>
                  <a:srgbClr val="FF0000"/>
                </a:solidFill>
              </a:rPr>
              <a:t>.</a:t>
            </a:r>
          </a:p>
          <a:p>
            <a:pPr lvl="0" fontAlgn="base"/>
            <a:endParaRPr lang="ko-KR" altLang="en-US" sz="1300" dirty="0" smtClean="0"/>
          </a:p>
          <a:p>
            <a:pPr lvl="0" fontAlgn="base"/>
            <a:r>
              <a:rPr lang="en-US" altLang="ko-KR" sz="1300" dirty="0" smtClean="0"/>
              <a:t>3.  </a:t>
            </a:r>
            <a:r>
              <a:rPr lang="ko-KR" altLang="en-US" sz="1300" dirty="0" smtClean="0"/>
              <a:t>방문 재활 시행 마다  </a:t>
            </a:r>
            <a:r>
              <a:rPr lang="ko-KR" altLang="en-US" sz="1300" dirty="0" err="1" smtClean="0"/>
              <a:t>방문재활</a:t>
            </a:r>
            <a:r>
              <a:rPr lang="ko-KR" altLang="en-US" sz="1300" dirty="0" smtClean="0"/>
              <a:t> 기록지 작성 </a:t>
            </a:r>
            <a:r>
              <a:rPr lang="en-US" altLang="ko-KR" sz="1300" dirty="0" smtClean="0"/>
              <a:t>(</a:t>
            </a:r>
            <a:r>
              <a:rPr lang="ko-KR" altLang="en-US" sz="1300" dirty="0" smtClean="0"/>
              <a:t>재활센터</a:t>
            </a:r>
            <a:r>
              <a:rPr lang="en-US" altLang="ko-KR" sz="1300" dirty="0" smtClean="0"/>
              <a:t>)</a:t>
            </a:r>
            <a:r>
              <a:rPr lang="ko-KR" altLang="en-US" sz="1300" dirty="0" smtClean="0"/>
              <a:t> </a:t>
            </a:r>
            <a:endParaRPr lang="ko-KR" altLang="en-US" sz="1600" dirty="0"/>
          </a:p>
        </p:txBody>
      </p:sp>
      <p:pic>
        <p:nvPicPr>
          <p:cNvPr id="15" name="_x131204528" descr="EMB000030301b8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1" t="14969" r="38890" b="7210"/>
          <a:stretch>
            <a:fillRect/>
          </a:stretch>
        </p:blipFill>
        <p:spPr bwMode="auto">
          <a:xfrm>
            <a:off x="342284" y="996661"/>
            <a:ext cx="6109315" cy="580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/>
          <p:cNvSpPr/>
          <p:nvPr/>
        </p:nvSpPr>
        <p:spPr>
          <a:xfrm>
            <a:off x="2286000" y="1447987"/>
            <a:ext cx="321733" cy="1802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40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13934" y="136439"/>
            <a:ext cx="9144000" cy="1088822"/>
          </a:xfrm>
        </p:spPr>
        <p:txBody>
          <a:bodyPr>
            <a:normAutofit/>
          </a:bodyPr>
          <a:lstStyle/>
          <a:p>
            <a:r>
              <a:rPr lang="en-US" altLang="ko-KR" sz="5000" dirty="0"/>
              <a:t>2. </a:t>
            </a:r>
            <a:r>
              <a:rPr lang="ko-KR" altLang="en-US" sz="5000" dirty="0"/>
              <a:t>방문 재활 기록지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489777" y="1901888"/>
            <a:ext cx="4646814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buAutoNum type="arabicPeriod"/>
            </a:pPr>
            <a:r>
              <a:rPr lang="ko-KR" altLang="en-US" sz="1600" dirty="0" smtClean="0"/>
              <a:t>직종 선택 후 성명</a:t>
            </a:r>
            <a:r>
              <a:rPr lang="en-US" altLang="ko-KR" sz="1600" dirty="0" smtClean="0"/>
              <a:t>1- </a:t>
            </a:r>
            <a:r>
              <a:rPr lang="ko-KR" altLang="en-US" sz="1600" dirty="0" err="1" smtClean="0"/>
              <a:t>고년차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치료사</a:t>
            </a:r>
            <a:r>
              <a:rPr lang="en-US" altLang="ko-KR" sz="1600" dirty="0" smtClean="0"/>
              <a:t>2- </a:t>
            </a:r>
            <a:r>
              <a:rPr lang="ko-KR" altLang="en-US" sz="1600" dirty="0" err="1" smtClean="0"/>
              <a:t>부사수</a:t>
            </a:r>
            <a:r>
              <a:rPr lang="en-US" altLang="ko-KR" sz="1600" dirty="0"/>
              <a:t> </a:t>
            </a:r>
            <a:endParaRPr lang="en-US" altLang="ko-KR" sz="1600" dirty="0" smtClean="0"/>
          </a:p>
          <a:p>
            <a:pPr lvl="0" fontAlgn="base"/>
            <a:r>
              <a:rPr lang="ko-KR" altLang="en-US" sz="1600" dirty="0" smtClean="0"/>
              <a:t>면허 번호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방문 일자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회차</a:t>
            </a:r>
            <a:r>
              <a:rPr lang="ko-KR" altLang="en-US" sz="1600" dirty="0" smtClean="0"/>
              <a:t> 쓰기</a:t>
            </a:r>
            <a:endParaRPr lang="en-US" altLang="ko-KR" sz="1600" dirty="0" smtClean="0"/>
          </a:p>
          <a:p>
            <a:pPr lvl="0" fontAlgn="base"/>
            <a:endParaRPr lang="en-US" altLang="ko-KR" sz="1600" dirty="0"/>
          </a:p>
          <a:p>
            <a:pPr lvl="0" fontAlgn="base"/>
            <a:r>
              <a:rPr lang="en-US" altLang="ko-KR" sz="1600" dirty="0" smtClean="0"/>
              <a:t>2. </a:t>
            </a:r>
            <a:r>
              <a:rPr lang="ko-KR" altLang="en-US" sz="1600" dirty="0" err="1" smtClean="0"/>
              <a:t>치료내용</a:t>
            </a:r>
            <a:r>
              <a:rPr lang="en-US" altLang="ko-KR" sz="1600" dirty="0" smtClean="0"/>
              <a:t> </a:t>
            </a:r>
          </a:p>
          <a:p>
            <a:pPr lvl="0" fontAlgn="base"/>
            <a:r>
              <a:rPr lang="en-US" altLang="ko-KR" sz="1600" dirty="0"/>
              <a:t>-</a:t>
            </a:r>
            <a:r>
              <a:rPr lang="en-US" altLang="ko-KR" sz="1600" dirty="0" smtClean="0"/>
              <a:t>ROM </a:t>
            </a:r>
            <a:r>
              <a:rPr lang="ko-KR" altLang="en-US" sz="1600" dirty="0" smtClean="0"/>
              <a:t>관절운동 체크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일상생활 동작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이동운동</a:t>
            </a:r>
            <a:r>
              <a:rPr lang="ko-KR" altLang="en-US" sz="1600" dirty="0" smtClean="0"/>
              <a:t> 항목 체크</a:t>
            </a:r>
            <a:r>
              <a:rPr lang="en-US" altLang="ko-KR" sz="1600" dirty="0" smtClean="0"/>
              <a:t> </a:t>
            </a:r>
          </a:p>
          <a:p>
            <a:pPr lvl="0" fontAlgn="base"/>
            <a:r>
              <a:rPr lang="en-US" altLang="ko-KR" sz="1600" dirty="0" smtClean="0"/>
              <a:t>-</a:t>
            </a:r>
            <a:r>
              <a:rPr lang="ko-KR" altLang="en-US" sz="1600" dirty="0" smtClean="0"/>
              <a:t>체크된 항목과 관련된 치료 내용 기입</a:t>
            </a:r>
            <a:endParaRPr lang="en-US" altLang="ko-KR" sz="1600" dirty="0" smtClean="0"/>
          </a:p>
          <a:p>
            <a:pPr lvl="0" fontAlgn="base"/>
            <a:r>
              <a:rPr lang="en-US" altLang="ko-KR" sz="1600" dirty="0" smtClean="0"/>
              <a:t>2</a:t>
            </a:r>
            <a:r>
              <a:rPr lang="ko-KR" altLang="en-US" sz="1600" dirty="0" smtClean="0"/>
              <a:t>개씩 작성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총 </a:t>
            </a:r>
            <a:r>
              <a:rPr lang="en-US" altLang="ko-KR" sz="1600" dirty="0" smtClean="0"/>
              <a:t>4</a:t>
            </a:r>
            <a:r>
              <a:rPr lang="ko-KR" altLang="en-US" sz="1600" dirty="0" smtClean="0"/>
              <a:t>개</a:t>
            </a:r>
            <a:r>
              <a:rPr lang="en-US" altLang="ko-KR" sz="1600" dirty="0" smtClean="0"/>
              <a:t>)</a:t>
            </a:r>
          </a:p>
          <a:p>
            <a:pPr lvl="0" fontAlgn="base"/>
            <a:endParaRPr lang="en-US" altLang="ko-KR" sz="1600" dirty="0"/>
          </a:p>
          <a:p>
            <a:pPr lvl="0" fontAlgn="base"/>
            <a:r>
              <a:rPr lang="en-US" altLang="ko-KR" sz="1600" dirty="0" smtClean="0"/>
              <a:t>3. </a:t>
            </a:r>
            <a:r>
              <a:rPr lang="ko-KR" altLang="en-US" sz="1600" dirty="0" smtClean="0"/>
              <a:t>특이사항</a:t>
            </a:r>
            <a:endParaRPr lang="en-US" altLang="ko-KR" sz="1600" dirty="0" smtClean="0"/>
          </a:p>
          <a:p>
            <a:pPr lvl="0" fontAlgn="base"/>
            <a:r>
              <a:rPr lang="ko-KR" altLang="en-US" sz="1600" dirty="0" smtClean="0"/>
              <a:t>없음 및 특이사항 있을 때는 작성</a:t>
            </a:r>
            <a:endParaRPr lang="en-US" altLang="ko-KR" sz="1600" dirty="0" smtClean="0"/>
          </a:p>
          <a:p>
            <a:pPr lvl="0" fontAlgn="base"/>
            <a:endParaRPr lang="en-US" altLang="ko-KR" sz="1600" dirty="0">
              <a:solidFill>
                <a:srgbClr val="FF0000"/>
              </a:solidFill>
            </a:endParaRPr>
          </a:p>
          <a:p>
            <a:pPr lvl="0" fontAlgn="base"/>
            <a:r>
              <a:rPr lang="en-US" altLang="ko-KR" sz="1600" dirty="0" smtClean="0">
                <a:solidFill>
                  <a:srgbClr val="FF0000"/>
                </a:solidFill>
              </a:rPr>
              <a:t>4. </a:t>
            </a:r>
            <a:r>
              <a:rPr lang="ko-KR" altLang="en-US" sz="1600" dirty="0" smtClean="0">
                <a:solidFill>
                  <a:srgbClr val="FF0000"/>
                </a:solidFill>
              </a:rPr>
              <a:t>작성자는 성명</a:t>
            </a:r>
            <a:r>
              <a:rPr lang="en-US" altLang="ko-KR" sz="1600" dirty="0" smtClean="0">
                <a:solidFill>
                  <a:srgbClr val="FF0000"/>
                </a:solidFill>
              </a:rPr>
              <a:t>1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고년차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이름쓰기</a:t>
            </a:r>
            <a:r>
              <a:rPr lang="en-US" altLang="ko-KR" sz="1600" dirty="0" smtClean="0">
                <a:solidFill>
                  <a:srgbClr val="FF0000"/>
                </a:solidFill>
              </a:rPr>
              <a:t> 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pic>
        <p:nvPicPr>
          <p:cNvPr id="5" name="Picture 2" descr="D:\CELLO병원\첼로병원 로고_한글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85" y="50017"/>
            <a:ext cx="1171174" cy="40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-122841" y="1762298"/>
            <a:ext cx="3600135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-1212937" y="452250"/>
            <a:ext cx="3741774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31204528" descr="EMB000030301b8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1" t="14969" r="38890" b="7210"/>
          <a:stretch>
            <a:fillRect/>
          </a:stretch>
        </p:blipFill>
        <p:spPr bwMode="auto">
          <a:xfrm>
            <a:off x="266085" y="1225261"/>
            <a:ext cx="5990781" cy="538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/>
          <p:cNvSpPr/>
          <p:nvPr/>
        </p:nvSpPr>
        <p:spPr>
          <a:xfrm>
            <a:off x="2065867" y="1762298"/>
            <a:ext cx="279400" cy="1596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7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13934" y="251133"/>
            <a:ext cx="9144000" cy="1088822"/>
          </a:xfrm>
        </p:spPr>
        <p:txBody>
          <a:bodyPr>
            <a:normAutofit fontScale="90000"/>
          </a:bodyPr>
          <a:lstStyle/>
          <a:p>
            <a:r>
              <a:rPr lang="en-US" altLang="ko-KR" sz="5000" dirty="0" smtClean="0"/>
              <a:t>3. </a:t>
            </a:r>
            <a:r>
              <a:rPr lang="ko-KR" altLang="en-US" sz="5000" dirty="0" smtClean="0"/>
              <a:t>방문 재활 </a:t>
            </a:r>
            <a:r>
              <a:rPr lang="ko-KR" altLang="en-US" sz="5000" dirty="0" err="1" smtClean="0"/>
              <a:t>관리점검서</a:t>
            </a:r>
            <a:r>
              <a:rPr lang="ko-KR" altLang="en-US" sz="5000" dirty="0" smtClean="0"/>
              <a:t> </a:t>
            </a:r>
            <a:r>
              <a:rPr lang="en-US" altLang="ko-KR" sz="3500" dirty="0" smtClean="0"/>
              <a:t>(</a:t>
            </a:r>
            <a:r>
              <a:rPr lang="ko-KR" altLang="en-US" sz="3500" dirty="0" smtClean="0"/>
              <a:t>환자중간관리</a:t>
            </a:r>
            <a:r>
              <a:rPr lang="en-US" altLang="ko-KR" sz="3500" dirty="0" smtClean="0"/>
              <a:t>)</a:t>
            </a:r>
            <a:endParaRPr lang="ko-KR" altLang="en-US" sz="5000" dirty="0"/>
          </a:p>
        </p:txBody>
      </p:sp>
      <p:sp>
        <p:nvSpPr>
          <p:cNvPr id="4" name="직사각형 3"/>
          <p:cNvSpPr/>
          <p:nvPr/>
        </p:nvSpPr>
        <p:spPr>
          <a:xfrm>
            <a:off x="6489777" y="1901888"/>
            <a:ext cx="464681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en-US" altLang="ko-KR" sz="1600" dirty="0" smtClean="0"/>
              <a:t>1. </a:t>
            </a:r>
            <a:r>
              <a:rPr lang="ko-KR" altLang="en-US" sz="1600" dirty="0" smtClean="0"/>
              <a:t>치료사가 환자 자택에 방문하여 재활치료 중 환자 기능 상태 및 치료과정 등을 재활의학과 전문의를 포함한 방문재활팀과 공유 및 논의</a:t>
            </a:r>
            <a:endParaRPr lang="en-US" altLang="ko-KR" sz="1600" dirty="0" smtClean="0"/>
          </a:p>
          <a:p>
            <a:pPr lvl="0" fontAlgn="base"/>
            <a:endParaRPr lang="ko-KR" altLang="en-US" sz="1600" dirty="0" smtClean="0"/>
          </a:p>
          <a:p>
            <a:pPr lvl="0" fontAlgn="base"/>
            <a:r>
              <a:rPr lang="en-US" altLang="ko-KR" sz="1600" dirty="0" smtClean="0">
                <a:solidFill>
                  <a:srgbClr val="FF0000"/>
                </a:solidFill>
              </a:rPr>
              <a:t>2. </a:t>
            </a:r>
            <a:r>
              <a:rPr lang="ko-KR" altLang="en-US" sz="1600" dirty="0" smtClean="0">
                <a:solidFill>
                  <a:srgbClr val="FF0000"/>
                </a:solidFill>
              </a:rPr>
              <a:t>방문 재활 서비스 기간 중 </a:t>
            </a:r>
            <a:r>
              <a:rPr lang="en-US" altLang="ko-KR" sz="1600" dirty="0" smtClean="0">
                <a:solidFill>
                  <a:srgbClr val="FF0000"/>
                </a:solidFill>
              </a:rPr>
              <a:t>1</a:t>
            </a:r>
            <a:r>
              <a:rPr lang="ko-KR" altLang="en-US" sz="1600" dirty="0" smtClean="0">
                <a:solidFill>
                  <a:srgbClr val="FF0000"/>
                </a:solidFill>
              </a:rPr>
              <a:t>회 산정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pPr lvl="0" fontAlgn="base"/>
            <a:r>
              <a:rPr lang="en-US" altLang="ko-KR" sz="1600" dirty="0" smtClean="0">
                <a:solidFill>
                  <a:srgbClr val="FF0000"/>
                </a:solidFill>
              </a:rPr>
              <a:t>-&gt; </a:t>
            </a:r>
            <a:r>
              <a:rPr lang="ko-KR" altLang="en-US" sz="1600" dirty="0" smtClean="0">
                <a:solidFill>
                  <a:srgbClr val="FF0000"/>
                </a:solidFill>
              </a:rPr>
              <a:t>재활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회차</a:t>
            </a:r>
            <a:r>
              <a:rPr lang="ko-KR" altLang="en-US" sz="1600" dirty="0" smtClean="0">
                <a:solidFill>
                  <a:srgbClr val="FF0000"/>
                </a:solidFill>
              </a:rPr>
              <a:t> </a:t>
            </a:r>
            <a:r>
              <a:rPr lang="en-US" altLang="ko-KR" sz="1600" dirty="0" smtClean="0">
                <a:solidFill>
                  <a:srgbClr val="FF0000"/>
                </a:solidFill>
              </a:rPr>
              <a:t>12</a:t>
            </a:r>
            <a:r>
              <a:rPr lang="ko-KR" altLang="en-US" sz="1600" dirty="0" smtClean="0">
                <a:solidFill>
                  <a:srgbClr val="FF0000"/>
                </a:solidFill>
              </a:rPr>
              <a:t>회 차 에 진행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pPr lvl="0" fontAlgn="base"/>
            <a:r>
              <a:rPr lang="en-US" altLang="ko-KR" sz="1600" dirty="0" smtClean="0">
                <a:solidFill>
                  <a:srgbClr val="FF0000"/>
                </a:solidFill>
              </a:rPr>
              <a:t>-&gt;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방문재활</a:t>
            </a:r>
            <a:r>
              <a:rPr lang="ko-KR" altLang="en-US" sz="1600" dirty="0" smtClean="0">
                <a:solidFill>
                  <a:srgbClr val="FF0000"/>
                </a:solidFill>
              </a:rPr>
              <a:t> 담당 선생님이 담당 원장님과 전화로 상담 진행</a:t>
            </a:r>
            <a:r>
              <a:rPr lang="en-US" altLang="ko-KR" sz="1600" dirty="0" smtClean="0">
                <a:solidFill>
                  <a:srgbClr val="FF0000"/>
                </a:solidFill>
              </a:rPr>
              <a:t>(5</a:t>
            </a:r>
            <a:r>
              <a:rPr lang="ko-KR" altLang="en-US" sz="1600" dirty="0" smtClean="0">
                <a:solidFill>
                  <a:srgbClr val="FF0000"/>
                </a:solidFill>
              </a:rPr>
              <a:t>시</a:t>
            </a:r>
            <a:r>
              <a:rPr lang="en-US" altLang="ko-KR" sz="1600" dirty="0" smtClean="0">
                <a:solidFill>
                  <a:srgbClr val="FF0000"/>
                </a:solidFill>
              </a:rPr>
              <a:t>~ 5</a:t>
            </a:r>
            <a:r>
              <a:rPr lang="ko-KR" altLang="en-US" sz="1600" dirty="0" smtClean="0">
                <a:solidFill>
                  <a:srgbClr val="FF0000"/>
                </a:solidFill>
              </a:rPr>
              <a:t>시</a:t>
            </a:r>
            <a:r>
              <a:rPr lang="en-US" altLang="ko-KR" sz="1600" dirty="0" smtClean="0">
                <a:solidFill>
                  <a:srgbClr val="FF0000"/>
                </a:solidFill>
              </a:rPr>
              <a:t>30</a:t>
            </a:r>
            <a:r>
              <a:rPr lang="ko-KR" altLang="en-US" sz="1600" dirty="0" smtClean="0">
                <a:solidFill>
                  <a:srgbClr val="FF0000"/>
                </a:solidFill>
              </a:rPr>
              <a:t>분에 진행 예정</a:t>
            </a:r>
            <a:r>
              <a:rPr lang="en-US" altLang="ko-KR" sz="1600" dirty="0" smtClean="0">
                <a:solidFill>
                  <a:srgbClr val="FF0000"/>
                </a:solidFill>
              </a:rPr>
              <a:t>)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lvl="0" fontAlgn="base"/>
            <a:endParaRPr lang="ko-KR" altLang="en-US" sz="1600" dirty="0" smtClean="0"/>
          </a:p>
          <a:p>
            <a:pPr lvl="0" fontAlgn="base"/>
            <a:r>
              <a:rPr lang="en-US" altLang="ko-KR" sz="1600" dirty="0" smtClean="0"/>
              <a:t>3. </a:t>
            </a:r>
            <a:r>
              <a:rPr lang="ko-KR" altLang="en-US" sz="1600" dirty="0" smtClean="0"/>
              <a:t>방문 재활 관리 </a:t>
            </a:r>
            <a:r>
              <a:rPr lang="ko-KR" altLang="en-US" sz="1600" dirty="0" err="1" smtClean="0"/>
              <a:t>점검서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작성하여 기관 보관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lvl="0" fontAlgn="base"/>
            <a:r>
              <a:rPr lang="en-US" altLang="ko-KR" sz="1600" dirty="0" smtClean="0"/>
              <a:t>-&gt; </a:t>
            </a:r>
            <a:r>
              <a:rPr lang="ko-KR" altLang="en-US" sz="1600" dirty="0" smtClean="0"/>
              <a:t>방문 재활에 참여하는 의사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간호사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치료사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사회복지사가 환자와 함께 상담 진행해야 산정</a:t>
            </a:r>
            <a:endParaRPr lang="en-US" altLang="ko-KR" sz="1600" dirty="0" smtClean="0"/>
          </a:p>
          <a:p>
            <a:pPr lvl="0" fontAlgn="base"/>
            <a:endParaRPr lang="en-US" altLang="ko-KR" sz="1600" dirty="0" smtClean="0">
              <a:solidFill>
                <a:srgbClr val="FF0000"/>
              </a:solidFill>
            </a:endParaRPr>
          </a:p>
          <a:p>
            <a:pPr lvl="0" fontAlgn="base"/>
            <a:r>
              <a:rPr lang="en-US" altLang="ko-KR" sz="1600" dirty="0" smtClean="0">
                <a:solidFill>
                  <a:srgbClr val="FF0000"/>
                </a:solidFill>
              </a:rPr>
              <a:t>4. </a:t>
            </a:r>
            <a:r>
              <a:rPr lang="ko-KR" altLang="en-US" sz="1600" dirty="0" smtClean="0">
                <a:solidFill>
                  <a:srgbClr val="FF0000"/>
                </a:solidFill>
              </a:rPr>
              <a:t>작성자 담당 원장님 성함 쓰기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pic>
        <p:nvPicPr>
          <p:cNvPr id="5" name="Picture 2" descr="D:\CELLO병원\첼로병원 로고_한글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85" y="50017"/>
            <a:ext cx="1171174" cy="40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-122841" y="1762298"/>
            <a:ext cx="3600135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-2396208" y="728133"/>
            <a:ext cx="3705550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30721200" descr="EMB000008040ca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4" t="12984" r="39209" b="6071"/>
          <a:stretch>
            <a:fillRect/>
          </a:stretch>
        </p:blipFill>
        <p:spPr bwMode="auto">
          <a:xfrm>
            <a:off x="389467" y="1447800"/>
            <a:ext cx="5765800" cy="503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775199" y="5867400"/>
            <a:ext cx="872067" cy="1693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기영진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40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13934" y="251133"/>
            <a:ext cx="9144000" cy="1088822"/>
          </a:xfrm>
        </p:spPr>
        <p:txBody>
          <a:bodyPr>
            <a:normAutofit fontScale="90000"/>
          </a:bodyPr>
          <a:lstStyle/>
          <a:p>
            <a:r>
              <a:rPr lang="en-US" altLang="ko-KR" sz="5000" dirty="0" smtClean="0"/>
              <a:t>3. </a:t>
            </a:r>
            <a:r>
              <a:rPr lang="ko-KR" altLang="en-US" sz="5000" dirty="0" smtClean="0"/>
              <a:t>방문 재활 </a:t>
            </a:r>
            <a:r>
              <a:rPr lang="ko-KR" altLang="en-US" sz="5000" dirty="0" err="1" smtClean="0"/>
              <a:t>관리점검서</a:t>
            </a:r>
            <a:r>
              <a:rPr lang="ko-KR" altLang="en-US" sz="5000" dirty="0" smtClean="0"/>
              <a:t> </a:t>
            </a:r>
            <a:r>
              <a:rPr lang="en-US" altLang="ko-KR" sz="3500" dirty="0" smtClean="0"/>
              <a:t>(</a:t>
            </a:r>
            <a:r>
              <a:rPr lang="ko-KR" altLang="en-US" sz="3500" dirty="0" smtClean="0"/>
              <a:t>환자중간관리</a:t>
            </a:r>
            <a:r>
              <a:rPr lang="en-US" altLang="ko-KR" sz="3500" dirty="0" smtClean="0"/>
              <a:t>)</a:t>
            </a:r>
            <a:endParaRPr lang="ko-KR" altLang="en-US" sz="5000" dirty="0"/>
          </a:p>
        </p:txBody>
      </p:sp>
      <p:sp>
        <p:nvSpPr>
          <p:cNvPr id="4" name="직사각형 3"/>
          <p:cNvSpPr/>
          <p:nvPr/>
        </p:nvSpPr>
        <p:spPr>
          <a:xfrm>
            <a:off x="6489777" y="1901888"/>
            <a:ext cx="4646814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en-US" altLang="ko-KR" sz="1600" dirty="0" smtClean="0"/>
              <a:t>5. </a:t>
            </a:r>
            <a:r>
              <a:rPr lang="ko-KR" altLang="en-US" sz="1600" dirty="0" smtClean="0"/>
              <a:t>참석자</a:t>
            </a:r>
            <a:r>
              <a:rPr lang="en-US" altLang="ko-KR" sz="1600" dirty="0" smtClean="0"/>
              <a:t>-</a:t>
            </a:r>
            <a:r>
              <a:rPr lang="ko-KR" altLang="en-US" sz="1600" dirty="0" smtClean="0"/>
              <a:t> 재활 전문의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간호사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치료사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사회 </a:t>
            </a:r>
            <a:r>
              <a:rPr lang="ko-KR" altLang="en-US" sz="1600" dirty="0" err="1" smtClean="0"/>
              <a:t>복지사</a:t>
            </a:r>
            <a:r>
              <a:rPr lang="ko-KR" altLang="en-US" sz="1600" dirty="0" smtClean="0"/>
              <a:t> 체크</a:t>
            </a:r>
            <a:r>
              <a:rPr lang="en-US" altLang="ko-KR" sz="1600" dirty="0" smtClean="0"/>
              <a:t>-&gt; </a:t>
            </a:r>
            <a:r>
              <a:rPr lang="ko-KR" altLang="en-US" sz="1600" dirty="0" err="1" smtClean="0"/>
              <a:t>중간관리</a:t>
            </a:r>
            <a:r>
              <a:rPr lang="ko-KR" altLang="en-US" sz="1600" dirty="0" smtClean="0"/>
              <a:t> 당일 </a:t>
            </a:r>
            <a:r>
              <a:rPr lang="en-US" altLang="ko-KR" sz="1600" dirty="0" smtClean="0"/>
              <a:t>OT</a:t>
            </a:r>
            <a:r>
              <a:rPr lang="ko-KR" altLang="en-US" sz="1600" dirty="0" smtClean="0"/>
              <a:t>만 가는 경우 작업치료사만 체크 </a:t>
            </a:r>
            <a:r>
              <a:rPr lang="en-US" altLang="ko-KR" sz="1600" dirty="0" smtClean="0"/>
              <a:t>PT</a:t>
            </a:r>
            <a:r>
              <a:rPr lang="ko-KR" altLang="en-US" sz="1600" dirty="0" smtClean="0"/>
              <a:t>만 가는 경우 물리치료사만 체크</a:t>
            </a:r>
            <a:r>
              <a:rPr lang="en-US" altLang="ko-KR" sz="1600" dirty="0" smtClean="0"/>
              <a:t>, OT, PT </a:t>
            </a:r>
            <a:r>
              <a:rPr lang="ko-KR" altLang="en-US" sz="1600" dirty="0" smtClean="0"/>
              <a:t>가는 경우 물리치료사 작업치료사 체크</a:t>
            </a:r>
            <a:endParaRPr lang="en-US" altLang="ko-KR" sz="1600" dirty="0" smtClean="0"/>
          </a:p>
          <a:p>
            <a:pPr lvl="0" fontAlgn="base"/>
            <a:endParaRPr lang="en-US" altLang="ko-KR" sz="1600" dirty="0"/>
          </a:p>
          <a:p>
            <a:pPr lvl="0" fontAlgn="base"/>
            <a:r>
              <a:rPr lang="en-US" altLang="ko-KR" sz="1600" dirty="0" smtClean="0"/>
              <a:t>6. </a:t>
            </a:r>
            <a:r>
              <a:rPr lang="ko-KR" altLang="en-US" sz="1600" dirty="0" smtClean="0"/>
              <a:t>제공 대상</a:t>
            </a:r>
            <a:r>
              <a:rPr lang="en-US" altLang="ko-KR" sz="1600" dirty="0" smtClean="0"/>
              <a:t>-&gt; </a:t>
            </a:r>
            <a:r>
              <a:rPr lang="ko-KR" altLang="en-US" sz="1600" dirty="0" smtClean="0"/>
              <a:t>환자 </a:t>
            </a:r>
            <a:r>
              <a:rPr lang="en-US" altLang="ko-KR" sz="1600" dirty="0" smtClean="0"/>
              <a:t>OR  </a:t>
            </a:r>
            <a:r>
              <a:rPr lang="ko-KR" altLang="en-US" sz="1600" dirty="0" smtClean="0"/>
              <a:t>환자 및 보호자 체크</a:t>
            </a:r>
            <a:endParaRPr lang="en-US" altLang="ko-KR" sz="1600" dirty="0" smtClean="0"/>
          </a:p>
          <a:p>
            <a:pPr lvl="0" fontAlgn="base"/>
            <a:endParaRPr lang="en-US" altLang="ko-KR" sz="1600" dirty="0"/>
          </a:p>
          <a:p>
            <a:pPr lvl="0" fontAlgn="base"/>
            <a:r>
              <a:rPr lang="en-US" altLang="ko-KR" sz="1600" dirty="0" smtClean="0"/>
              <a:t>7. </a:t>
            </a:r>
            <a:r>
              <a:rPr lang="ko-KR" altLang="en-US" sz="1600" dirty="0" smtClean="0"/>
              <a:t>서비스 제공 내용</a:t>
            </a:r>
            <a:endParaRPr lang="en-US" altLang="ko-KR" sz="1600" dirty="0" smtClean="0"/>
          </a:p>
          <a:p>
            <a:pPr lvl="0" fontAlgn="base"/>
            <a:endParaRPr lang="en-US" altLang="ko-KR" sz="1600" dirty="0" smtClean="0"/>
          </a:p>
          <a:p>
            <a:pPr lvl="0" fontAlgn="base"/>
            <a:endParaRPr lang="en-US" altLang="ko-KR" sz="1600" dirty="0"/>
          </a:p>
          <a:p>
            <a:pPr lvl="0" fontAlgn="base"/>
            <a:r>
              <a:rPr lang="en-US" altLang="ko-KR" sz="1600" dirty="0" smtClean="0"/>
              <a:t>8. </a:t>
            </a:r>
            <a:r>
              <a:rPr lang="ko-KR" altLang="en-US" sz="1600" dirty="0" smtClean="0"/>
              <a:t>기타 </a:t>
            </a:r>
            <a:endParaRPr lang="en-US" altLang="ko-KR" sz="1600" dirty="0" smtClean="0"/>
          </a:p>
          <a:p>
            <a:pPr lvl="0" fontAlgn="base"/>
            <a:r>
              <a:rPr lang="en-US" altLang="ko-KR" sz="1600" dirty="0" smtClean="0"/>
              <a:t>-</a:t>
            </a:r>
            <a:r>
              <a:rPr lang="ko-KR" altLang="en-US" sz="1600" dirty="0" smtClean="0"/>
              <a:t>서비스 제공 내용에 대한 </a:t>
            </a:r>
            <a:r>
              <a:rPr lang="ko-KR" altLang="en-US" sz="1600" dirty="0" err="1" smtClean="0"/>
              <a:t>내용쓰기</a:t>
            </a:r>
            <a:endParaRPr lang="en-US" altLang="ko-KR" sz="1600" dirty="0" smtClean="0"/>
          </a:p>
          <a:p>
            <a:pPr lvl="0" fontAlgn="base"/>
            <a:r>
              <a:rPr lang="ko-KR" altLang="en-US" sz="1600" dirty="0" smtClean="0"/>
              <a:t>기능 호전 상태 및 특이사항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환자 요구 사항 </a:t>
            </a:r>
            <a:endParaRPr lang="en-US" altLang="ko-KR" sz="1600" dirty="0" smtClean="0"/>
          </a:p>
          <a:p>
            <a:pPr lvl="0" fontAlgn="base"/>
            <a:r>
              <a:rPr lang="ko-KR" altLang="en-US" sz="1600" dirty="0" smtClean="0"/>
              <a:t>변경</a:t>
            </a:r>
            <a:endParaRPr lang="en-US" altLang="ko-KR" sz="1600" dirty="0" smtClean="0"/>
          </a:p>
          <a:p>
            <a:pPr marL="285750" lvl="0" indent="-285750" fontAlgn="base">
              <a:buFontTx/>
              <a:buChar char="-"/>
            </a:pPr>
            <a:r>
              <a:rPr lang="ko-KR" altLang="en-US" sz="1600" dirty="0" smtClean="0"/>
              <a:t>환자 및 보호자 뇌졸중 전조 증상 교육 및 집에서 할 수 있는 운동 교육</a:t>
            </a:r>
            <a:endParaRPr lang="en-US" altLang="ko-KR" sz="1600" dirty="0" smtClean="0"/>
          </a:p>
          <a:p>
            <a:pPr marL="285750" lvl="0" indent="-285750" fontAlgn="base">
              <a:buFontTx/>
              <a:buChar char="-"/>
            </a:pPr>
            <a:endParaRPr lang="en-US" altLang="ko-KR" sz="1600" dirty="0"/>
          </a:p>
          <a:p>
            <a:pPr lvl="0" fontAlgn="base"/>
            <a:r>
              <a:rPr lang="ko-KR" altLang="en-US" sz="1600" dirty="0" smtClean="0"/>
              <a:t> </a:t>
            </a:r>
            <a:r>
              <a:rPr lang="en-US" altLang="ko-KR" sz="1600" dirty="0" smtClean="0"/>
              <a:t> 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pic>
        <p:nvPicPr>
          <p:cNvPr id="5" name="Picture 2" descr="D:\CELLO병원\첼로병원 로고_한글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85" y="50017"/>
            <a:ext cx="1171174" cy="40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-122841" y="1762298"/>
            <a:ext cx="3600135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-2396208" y="728133"/>
            <a:ext cx="3705550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30721200" descr="EMB000008040ca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4" t="12984" r="39209" b="6071"/>
          <a:stretch>
            <a:fillRect/>
          </a:stretch>
        </p:blipFill>
        <p:spPr bwMode="auto">
          <a:xfrm>
            <a:off x="389467" y="1447800"/>
            <a:ext cx="5765800" cy="503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775199" y="5867400"/>
            <a:ext cx="872067" cy="1693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기영진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5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13934" y="251133"/>
            <a:ext cx="9144000" cy="1088822"/>
          </a:xfrm>
        </p:spPr>
        <p:txBody>
          <a:bodyPr>
            <a:normAutofit/>
          </a:bodyPr>
          <a:lstStyle/>
          <a:p>
            <a:r>
              <a:rPr lang="en-US" altLang="ko-KR" sz="5000" dirty="0"/>
              <a:t>4</a:t>
            </a:r>
            <a:r>
              <a:rPr lang="en-US" altLang="ko-KR" sz="5000" dirty="0" smtClean="0"/>
              <a:t>. </a:t>
            </a:r>
            <a:r>
              <a:rPr lang="ko-KR" altLang="en-US" sz="5000" dirty="0" smtClean="0"/>
              <a:t>방문 재활 </a:t>
            </a:r>
            <a:r>
              <a:rPr lang="ko-KR" altLang="en-US" sz="5000" dirty="0" err="1" smtClean="0"/>
              <a:t>기능평가</a:t>
            </a:r>
            <a:r>
              <a:rPr lang="ko-KR" altLang="en-US" sz="5000" dirty="0" smtClean="0"/>
              <a:t> </a:t>
            </a:r>
            <a:endParaRPr lang="ko-KR" altLang="en-US" sz="5000" dirty="0"/>
          </a:p>
        </p:txBody>
      </p:sp>
      <p:pic>
        <p:nvPicPr>
          <p:cNvPr id="5" name="Picture 2" descr="D:\CELLO병원\첼로병원 로고_한글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85" y="50017"/>
            <a:ext cx="1171174" cy="40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-122841" y="1762298"/>
            <a:ext cx="3600135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-1354668" y="-81584"/>
            <a:ext cx="3058214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132508672" descr="EMB00004a480e6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6" t="44981" r="32454" b="20091"/>
          <a:stretch>
            <a:fillRect/>
          </a:stretch>
        </p:blipFill>
        <p:spPr bwMode="auto">
          <a:xfrm>
            <a:off x="160602" y="1409242"/>
            <a:ext cx="4826265" cy="386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07952" y="5395143"/>
            <a:ext cx="8239100" cy="1305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* </a:t>
            </a:r>
            <a:r>
              <a:rPr lang="ko-KR" altLang="en-US" dirty="0">
                <a:solidFill>
                  <a:schemeClr val="bg1"/>
                </a:solidFill>
              </a:rPr>
              <a:t>필수 항목만 평가 </a:t>
            </a:r>
            <a:r>
              <a:rPr lang="ko-KR" altLang="en-US" dirty="0" smtClean="0">
                <a:solidFill>
                  <a:schemeClr val="bg1"/>
                </a:solidFill>
              </a:rPr>
              <a:t>하기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err="1" smtClean="0">
                <a:solidFill>
                  <a:schemeClr val="bg1"/>
                </a:solidFill>
              </a:rPr>
              <a:t>다른평가</a:t>
            </a:r>
            <a:r>
              <a:rPr lang="ko-KR" altLang="en-US" dirty="0" smtClean="0">
                <a:solidFill>
                  <a:schemeClr val="bg1"/>
                </a:solidFill>
              </a:rPr>
              <a:t> 항목은 빈칸으로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*MBI, MMSE, SCIM, BBS</a:t>
            </a:r>
            <a:r>
              <a:rPr lang="ko-KR" altLang="en-US" dirty="0" smtClean="0">
                <a:solidFill>
                  <a:schemeClr val="bg1"/>
                </a:solidFill>
              </a:rPr>
              <a:t>평가는 회복기 </a:t>
            </a:r>
            <a:r>
              <a:rPr lang="ko-KR" altLang="en-US" dirty="0" err="1" smtClean="0">
                <a:solidFill>
                  <a:schemeClr val="bg1"/>
                </a:solidFill>
              </a:rPr>
              <a:t>평가지에</a:t>
            </a:r>
            <a:r>
              <a:rPr lang="ko-KR" altLang="en-US" dirty="0" smtClean="0">
                <a:solidFill>
                  <a:schemeClr val="bg1"/>
                </a:solidFill>
              </a:rPr>
              <a:t> 작성 후 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err="1" smtClean="0">
                <a:solidFill>
                  <a:schemeClr val="bg1"/>
                </a:solidFill>
              </a:rPr>
              <a:t>방문재활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EMR </a:t>
            </a:r>
            <a:r>
              <a:rPr lang="ko-KR" altLang="en-US" dirty="0" smtClean="0">
                <a:solidFill>
                  <a:schemeClr val="bg1"/>
                </a:solidFill>
              </a:rPr>
              <a:t>에 총점만 기입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292857" y="502267"/>
            <a:ext cx="2679022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376879648" descr="EMB000029100b5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23" t="19798" r="15086" b="7492"/>
          <a:stretch>
            <a:fillRect/>
          </a:stretch>
        </p:blipFill>
        <p:spPr bwMode="auto">
          <a:xfrm>
            <a:off x="4906390" y="1454709"/>
            <a:ext cx="3440662" cy="394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8507919" y="118064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376879808" descr="EMB000029100b5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7" t="18947" r="53587" b="8057"/>
          <a:stretch>
            <a:fillRect/>
          </a:stretch>
        </p:blipFill>
        <p:spPr bwMode="auto">
          <a:xfrm>
            <a:off x="8234871" y="1385022"/>
            <a:ext cx="3430081" cy="432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41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13934" y="251133"/>
            <a:ext cx="9144000" cy="1088822"/>
          </a:xfrm>
        </p:spPr>
        <p:txBody>
          <a:bodyPr>
            <a:normAutofit/>
          </a:bodyPr>
          <a:lstStyle/>
          <a:p>
            <a:r>
              <a:rPr lang="en-US" altLang="ko-KR" sz="5000" dirty="0"/>
              <a:t>4</a:t>
            </a:r>
            <a:r>
              <a:rPr lang="en-US" altLang="ko-KR" sz="5000" dirty="0" smtClean="0"/>
              <a:t>. </a:t>
            </a:r>
            <a:r>
              <a:rPr lang="ko-KR" altLang="en-US" sz="5000" dirty="0" smtClean="0"/>
              <a:t>방문 재활 </a:t>
            </a:r>
            <a:r>
              <a:rPr lang="ko-KR" altLang="en-US" sz="5000" dirty="0" err="1" smtClean="0"/>
              <a:t>기능평가</a:t>
            </a:r>
            <a:r>
              <a:rPr lang="ko-KR" altLang="en-US" sz="5000" dirty="0" smtClean="0"/>
              <a:t> </a:t>
            </a:r>
            <a:endParaRPr lang="ko-KR" altLang="en-US" sz="5000" dirty="0"/>
          </a:p>
        </p:txBody>
      </p:sp>
      <p:pic>
        <p:nvPicPr>
          <p:cNvPr id="5" name="Picture 2" descr="D:\CELLO병원\첼로병원 로고_한글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85" y="50017"/>
            <a:ext cx="1171174" cy="40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-122841" y="1762298"/>
            <a:ext cx="3600135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-1354668" y="-81584"/>
            <a:ext cx="3058214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292857" y="502267"/>
            <a:ext cx="2679022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8507919" y="118064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13267" y="1420623"/>
            <a:ext cx="11684000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buAutoNum type="arabicPeriod"/>
            </a:pPr>
            <a:r>
              <a:rPr lang="ko-KR" altLang="en-US" sz="1600" dirty="0" err="1" smtClean="0">
                <a:solidFill>
                  <a:srgbClr val="FF0000"/>
                </a:solidFill>
              </a:rPr>
              <a:t>방문재활</a:t>
            </a:r>
            <a:r>
              <a:rPr lang="ko-KR" altLang="en-US" sz="1600" dirty="0" smtClean="0">
                <a:solidFill>
                  <a:srgbClr val="FF0000"/>
                </a:solidFill>
              </a:rPr>
              <a:t> 기능 평가 완료 후 방문 기록지 특이 사항에 기록함</a:t>
            </a:r>
            <a:r>
              <a:rPr lang="en-US" altLang="ko-KR" sz="1600" dirty="0" smtClean="0">
                <a:solidFill>
                  <a:srgbClr val="FF0000"/>
                </a:solidFill>
              </a:rPr>
              <a:t>(</a:t>
            </a:r>
            <a:r>
              <a:rPr lang="ko-KR" altLang="en-US" sz="1600" dirty="0" smtClean="0">
                <a:solidFill>
                  <a:srgbClr val="FF0000"/>
                </a:solidFill>
              </a:rPr>
              <a:t>평가 후 </a:t>
            </a:r>
            <a:r>
              <a:rPr lang="en-US" altLang="ko-KR" sz="1600" dirty="0" smtClean="0">
                <a:solidFill>
                  <a:srgbClr val="FF0000"/>
                </a:solidFill>
              </a:rPr>
              <a:t>1</a:t>
            </a:r>
            <a:r>
              <a:rPr lang="ko-KR" altLang="en-US" sz="1600" dirty="0" smtClean="0">
                <a:solidFill>
                  <a:srgbClr val="FF0000"/>
                </a:solidFill>
              </a:rPr>
              <a:t>달 연장 여부 확인</a:t>
            </a:r>
            <a:r>
              <a:rPr lang="en-US" altLang="ko-KR" sz="1600" dirty="0" smtClean="0">
                <a:solidFill>
                  <a:srgbClr val="FF0000"/>
                </a:solidFill>
              </a:rPr>
              <a:t>)</a:t>
            </a:r>
            <a:endParaRPr lang="en-US" altLang="ko-KR" sz="1400" dirty="0" smtClean="0"/>
          </a:p>
          <a:p>
            <a:pPr fontAlgn="base"/>
            <a:r>
              <a:rPr lang="en-US" altLang="ko-KR" sz="1400" dirty="0"/>
              <a:t>ex) ※ </a:t>
            </a:r>
            <a:r>
              <a:rPr lang="ko-KR" altLang="en-US" sz="1400" dirty="0"/>
              <a:t>방문재활치료 전에 비해 </a:t>
            </a:r>
            <a:r>
              <a:rPr lang="ko-KR" altLang="en-US" sz="1400" dirty="0" err="1"/>
              <a:t>기능평가의</a:t>
            </a:r>
            <a:r>
              <a:rPr lang="ko-KR" altLang="en-US" sz="1400" dirty="0"/>
              <a:t> 향상으로 </a:t>
            </a:r>
            <a:r>
              <a:rPr lang="en-US" altLang="ko-KR" sz="1400" dirty="0"/>
              <a:t>30</a:t>
            </a:r>
            <a:r>
              <a:rPr lang="ko-KR" altLang="en-US" sz="1400" dirty="0"/>
              <a:t>일 연장함</a:t>
            </a:r>
            <a:r>
              <a:rPr lang="en-US" altLang="ko-KR" sz="1400" dirty="0" smtClean="0"/>
              <a:t>.(1</a:t>
            </a:r>
            <a:r>
              <a:rPr lang="ko-KR" altLang="en-US" sz="1400" dirty="0" smtClean="0"/>
              <a:t>달 연장 되면 작성</a:t>
            </a:r>
            <a:r>
              <a:rPr lang="en-US" altLang="ko-KR" sz="1400" dirty="0" smtClean="0"/>
              <a:t>) </a:t>
            </a:r>
            <a:endParaRPr lang="ko-KR" altLang="en-US" sz="1400" dirty="0"/>
          </a:p>
          <a:p>
            <a:pPr fontAlgn="base"/>
            <a:r>
              <a:rPr lang="en-US" altLang="ko-KR" sz="1400" dirty="0" smtClean="0"/>
              <a:t>1.. MBI </a:t>
            </a:r>
            <a:r>
              <a:rPr lang="en-US" altLang="ko-KR" sz="1400" dirty="0"/>
              <a:t>: 22</a:t>
            </a:r>
            <a:r>
              <a:rPr lang="ko-KR" altLang="en-US" sz="1400" dirty="0"/>
              <a:t>점 </a:t>
            </a:r>
            <a:r>
              <a:rPr lang="en-US" altLang="ko-KR" sz="1400" dirty="0"/>
              <a:t>-&gt; 31</a:t>
            </a:r>
            <a:r>
              <a:rPr lang="ko-KR" altLang="en-US" sz="1400" dirty="0"/>
              <a:t>점으로 식사하기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용변처리</a:t>
            </a:r>
            <a:r>
              <a:rPr lang="en-US" altLang="ko-KR" sz="1400" dirty="0"/>
              <a:t>, </a:t>
            </a:r>
            <a:r>
              <a:rPr lang="ko-KR" altLang="en-US" sz="1400" dirty="0"/>
              <a:t>계단 오르내리기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배변조절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배뇨조절</a:t>
            </a:r>
            <a:r>
              <a:rPr lang="en-US" altLang="ko-KR" sz="1400" dirty="0"/>
              <a:t>, </a:t>
            </a:r>
            <a:r>
              <a:rPr lang="ko-KR" altLang="en-US" sz="1400" dirty="0"/>
              <a:t>보행</a:t>
            </a:r>
            <a:r>
              <a:rPr lang="en-US" altLang="ko-KR" sz="1400" dirty="0"/>
              <a:t>, </a:t>
            </a:r>
            <a:r>
              <a:rPr lang="ko-KR" altLang="en-US" sz="1400" dirty="0"/>
              <a:t>이동 항목에서 각각 향상 됨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fontAlgn="base"/>
            <a:r>
              <a:rPr lang="en-US" altLang="ko-KR" sz="1400" dirty="0"/>
              <a:t>2</a:t>
            </a:r>
            <a:r>
              <a:rPr lang="en-US" altLang="ko-KR" sz="1400" dirty="0" smtClean="0"/>
              <a:t>. FAC </a:t>
            </a:r>
            <a:r>
              <a:rPr lang="en-US" altLang="ko-KR" sz="1400" dirty="0"/>
              <a:t>: 1</a:t>
            </a:r>
            <a:r>
              <a:rPr lang="ko-KR" altLang="en-US" sz="1400" dirty="0"/>
              <a:t>점 </a:t>
            </a:r>
            <a:r>
              <a:rPr lang="en-US" altLang="ko-KR" sz="1400" dirty="0"/>
              <a:t>-&gt; 2</a:t>
            </a:r>
            <a:r>
              <a:rPr lang="ko-KR" altLang="en-US" sz="1400" dirty="0"/>
              <a:t>점으로 향상됨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fontAlgn="base"/>
            <a:r>
              <a:rPr lang="en-US" altLang="ko-KR" sz="1400" dirty="0"/>
              <a:t>3</a:t>
            </a:r>
            <a:r>
              <a:rPr lang="en-US" altLang="ko-KR" sz="1400" dirty="0" smtClean="0"/>
              <a:t>. BBS </a:t>
            </a:r>
            <a:r>
              <a:rPr lang="en-US" altLang="ko-KR" sz="1400" dirty="0"/>
              <a:t>: 6</a:t>
            </a:r>
            <a:r>
              <a:rPr lang="ko-KR" altLang="en-US" sz="1400" dirty="0"/>
              <a:t>점 </a:t>
            </a:r>
            <a:r>
              <a:rPr lang="en-US" altLang="ko-KR" sz="1400" dirty="0"/>
              <a:t>-&gt; 16</a:t>
            </a:r>
            <a:r>
              <a:rPr lang="ko-KR" altLang="en-US" sz="1400" dirty="0" smtClean="0"/>
              <a:t>점</a:t>
            </a:r>
            <a:endParaRPr lang="en-US" altLang="ko-KR" sz="1400" dirty="0" smtClean="0"/>
          </a:p>
          <a:p>
            <a:pPr fontAlgn="base"/>
            <a:r>
              <a:rPr lang="ko-KR" altLang="en-US" sz="1400" dirty="0" smtClean="0"/>
              <a:t>앉은 </a:t>
            </a:r>
            <a:r>
              <a:rPr lang="ko-KR" altLang="en-US" sz="1400" dirty="0"/>
              <a:t>자세에서 </a:t>
            </a:r>
            <a:r>
              <a:rPr lang="ko-KR" altLang="en-US" sz="1400" dirty="0" smtClean="0"/>
              <a:t>일어나기</a:t>
            </a:r>
            <a:r>
              <a:rPr lang="en-US" altLang="ko-KR" sz="1400" dirty="0" smtClean="0"/>
              <a:t>1-&gt;3, </a:t>
            </a:r>
            <a:r>
              <a:rPr lang="ko-KR" altLang="en-US" sz="1400" dirty="0"/>
              <a:t>지지 없이 서 </a:t>
            </a:r>
            <a:r>
              <a:rPr lang="ko-KR" altLang="en-US" sz="1400" dirty="0" smtClean="0"/>
              <a:t>있기</a:t>
            </a:r>
            <a:r>
              <a:rPr lang="en-US" altLang="ko-KR" sz="1400" dirty="0" smtClean="0"/>
              <a:t>1-&gt;3, </a:t>
            </a:r>
            <a:r>
              <a:rPr lang="ko-KR" altLang="en-US" sz="1400" dirty="0"/>
              <a:t>발판 또는 바닥에 발을 지지하고 등받이의 지지 없이 </a:t>
            </a:r>
            <a:r>
              <a:rPr lang="ko-KR" altLang="en-US" sz="1400" dirty="0" smtClean="0"/>
              <a:t>앉기</a:t>
            </a:r>
            <a:r>
              <a:rPr lang="en-US" altLang="ko-KR" sz="1400" dirty="0" smtClean="0"/>
              <a:t>2 -&gt;4, </a:t>
            </a:r>
            <a:r>
              <a:rPr lang="ko-KR" altLang="en-US" sz="1400" dirty="0"/>
              <a:t>서 있는 자세에서 </a:t>
            </a:r>
            <a:r>
              <a:rPr lang="ko-KR" altLang="en-US" sz="1400" dirty="0" smtClean="0"/>
              <a:t>앉기 </a:t>
            </a:r>
            <a:r>
              <a:rPr lang="en-US" altLang="ko-KR" sz="1400" dirty="0" smtClean="0"/>
              <a:t>1-&gt;3, </a:t>
            </a:r>
            <a:r>
              <a:rPr lang="ko-KR" altLang="en-US" sz="1400" dirty="0"/>
              <a:t>눈 감고 지지 없이 서 </a:t>
            </a:r>
            <a:r>
              <a:rPr lang="ko-KR" altLang="en-US" sz="1400" dirty="0" smtClean="0"/>
              <a:t>있기 </a:t>
            </a:r>
            <a:r>
              <a:rPr lang="en-US" altLang="ko-KR" sz="1400" dirty="0" smtClean="0"/>
              <a:t>1-&gt;3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항목에서 각각 향상됨</a:t>
            </a:r>
            <a:r>
              <a:rPr lang="en-US" altLang="ko-KR" sz="1400" dirty="0" smtClean="0"/>
              <a:t>.</a:t>
            </a:r>
          </a:p>
          <a:p>
            <a:pPr fontAlgn="base"/>
            <a:endParaRPr lang="en-US" altLang="ko-KR" dirty="0" smtClean="0"/>
          </a:p>
          <a:p>
            <a:pPr fontAlgn="base"/>
            <a:r>
              <a:rPr lang="en-US" altLang="ko-KR" dirty="0" smtClean="0">
                <a:solidFill>
                  <a:srgbClr val="FF0000"/>
                </a:solidFill>
              </a:rPr>
              <a:t>2. </a:t>
            </a:r>
            <a:r>
              <a:rPr lang="ko-KR" altLang="en-US" dirty="0" err="1" smtClean="0">
                <a:solidFill>
                  <a:srgbClr val="FF0000"/>
                </a:solidFill>
              </a:rPr>
              <a:t>기능평가일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 err="1" smtClean="0">
                <a:solidFill>
                  <a:srgbClr val="FF0000"/>
                </a:solidFill>
              </a:rPr>
              <a:t>카톡방에</a:t>
            </a:r>
            <a:r>
              <a:rPr lang="ko-KR" altLang="en-US" dirty="0" smtClean="0">
                <a:solidFill>
                  <a:srgbClr val="FF0000"/>
                </a:solidFill>
              </a:rPr>
              <a:t> 올리기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금일 </a:t>
            </a:r>
            <a:r>
              <a:rPr lang="en-US" altLang="ko-KR" dirty="0" smtClean="0">
                <a:solidFill>
                  <a:srgbClr val="FF0000"/>
                </a:solidFill>
              </a:rPr>
              <a:t>000</a:t>
            </a:r>
            <a:r>
              <a:rPr lang="ko-KR" altLang="en-US" dirty="0" smtClean="0">
                <a:solidFill>
                  <a:srgbClr val="FF0000"/>
                </a:solidFill>
              </a:rPr>
              <a:t>환자분 </a:t>
            </a:r>
            <a:r>
              <a:rPr lang="ko-KR" altLang="en-US" dirty="0" err="1" smtClean="0">
                <a:solidFill>
                  <a:srgbClr val="FF0000"/>
                </a:solidFill>
              </a:rPr>
              <a:t>방문재활</a:t>
            </a:r>
            <a:r>
              <a:rPr lang="ko-KR" altLang="en-US" dirty="0" smtClean="0">
                <a:solidFill>
                  <a:srgbClr val="FF0000"/>
                </a:solidFill>
              </a:rPr>
              <a:t> 치료 </a:t>
            </a:r>
            <a:r>
              <a:rPr lang="en-US" altLang="ko-KR" dirty="0" smtClean="0">
                <a:solidFill>
                  <a:srgbClr val="FF0000"/>
                </a:solidFill>
              </a:rPr>
              <a:t>+ </a:t>
            </a:r>
            <a:r>
              <a:rPr lang="ko-KR" altLang="en-US" dirty="0" smtClean="0">
                <a:solidFill>
                  <a:srgbClr val="FF0000"/>
                </a:solidFill>
              </a:rPr>
              <a:t>평가 진행 예정입니다</a:t>
            </a:r>
            <a:r>
              <a:rPr lang="en-US" altLang="ko-KR" dirty="0" smtClean="0">
                <a:solidFill>
                  <a:srgbClr val="FF0000"/>
                </a:solidFill>
              </a:rPr>
              <a:t>.)</a:t>
            </a:r>
            <a:endParaRPr lang="ko-KR" altLang="en-US" dirty="0" smtClean="0">
              <a:solidFill>
                <a:srgbClr val="FF0000"/>
              </a:solidFill>
            </a:endParaRPr>
          </a:p>
          <a:p>
            <a:pPr fontAlgn="base"/>
            <a:r>
              <a:rPr lang="en-US" altLang="ko-KR" dirty="0">
                <a:solidFill>
                  <a:srgbClr val="FF0000"/>
                </a:solidFill>
              </a:rPr>
              <a:t>-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방문재활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기능평가표</a:t>
            </a:r>
            <a:r>
              <a:rPr lang="ko-KR" altLang="en-US" dirty="0">
                <a:solidFill>
                  <a:srgbClr val="FF0000"/>
                </a:solidFill>
              </a:rPr>
              <a:t> 작성 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종료 </a:t>
            </a:r>
            <a:r>
              <a:rPr lang="en-US" altLang="ko-KR" dirty="0" smtClean="0">
                <a:solidFill>
                  <a:srgbClr val="FF0000"/>
                </a:solidFill>
              </a:rPr>
              <a:t>1~2</a:t>
            </a:r>
            <a:r>
              <a:rPr lang="ko-KR" altLang="en-US" dirty="0">
                <a:solidFill>
                  <a:srgbClr val="FF0000"/>
                </a:solidFill>
              </a:rPr>
              <a:t>주전 완료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회 작성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월말 평가는 최대한 피하기</a:t>
            </a:r>
          </a:p>
          <a:p>
            <a:pPr fontAlgn="base"/>
            <a:r>
              <a:rPr lang="en-US" altLang="ko-KR" dirty="0">
                <a:solidFill>
                  <a:srgbClr val="FF0000"/>
                </a:solidFill>
              </a:rPr>
              <a:t>- </a:t>
            </a:r>
            <a:r>
              <a:rPr lang="ko-KR" altLang="en-US" dirty="0">
                <a:solidFill>
                  <a:srgbClr val="FF0000"/>
                </a:solidFill>
              </a:rPr>
              <a:t>기능평가표는 </a:t>
            </a:r>
            <a:r>
              <a:rPr lang="en-US" altLang="ko-KR" dirty="0">
                <a:solidFill>
                  <a:srgbClr val="FF0000"/>
                </a:solidFill>
              </a:rPr>
              <a:t>1~2</a:t>
            </a:r>
            <a:r>
              <a:rPr lang="ko-KR" altLang="en-US" dirty="0">
                <a:solidFill>
                  <a:srgbClr val="FF0000"/>
                </a:solidFill>
              </a:rPr>
              <a:t>주전에 완료하여야 하기 때문에 </a:t>
            </a:r>
            <a:r>
              <a:rPr lang="en-US" altLang="ko-KR" dirty="0">
                <a:solidFill>
                  <a:srgbClr val="FF0000"/>
                </a:solidFill>
              </a:rPr>
              <a:t>3~4</a:t>
            </a:r>
            <a:r>
              <a:rPr lang="ko-KR" altLang="en-US" dirty="0">
                <a:solidFill>
                  <a:srgbClr val="FF0000"/>
                </a:solidFill>
              </a:rPr>
              <a:t>주전부터 미리 평가하여 </a:t>
            </a:r>
            <a:r>
              <a:rPr lang="ko-KR" altLang="en-US" dirty="0" smtClean="0">
                <a:solidFill>
                  <a:srgbClr val="FF0000"/>
                </a:solidFill>
              </a:rPr>
              <a:t>작성 준비 </a:t>
            </a:r>
            <a:r>
              <a:rPr lang="ko-KR" altLang="en-US" dirty="0">
                <a:solidFill>
                  <a:srgbClr val="FF0000"/>
                </a:solidFill>
              </a:rPr>
              <a:t>해놓기</a:t>
            </a:r>
          </a:p>
          <a:p>
            <a:pPr fontAlgn="base"/>
            <a:r>
              <a:rPr lang="en-US" altLang="ko-KR" dirty="0" smtClean="0">
                <a:solidFill>
                  <a:srgbClr val="FF0000"/>
                </a:solidFill>
              </a:rPr>
              <a:t>- </a:t>
            </a:r>
            <a:r>
              <a:rPr lang="ko-KR" altLang="en-US" dirty="0" smtClean="0">
                <a:solidFill>
                  <a:srgbClr val="FF0000"/>
                </a:solidFill>
              </a:rPr>
              <a:t>환자가 </a:t>
            </a:r>
            <a:r>
              <a:rPr lang="ko-KR" altLang="en-US" dirty="0">
                <a:solidFill>
                  <a:srgbClr val="FF0000"/>
                </a:solidFill>
              </a:rPr>
              <a:t>갑자기 </a:t>
            </a:r>
            <a:r>
              <a:rPr lang="ko-KR" altLang="en-US" dirty="0" smtClean="0">
                <a:solidFill>
                  <a:srgbClr val="FF0000"/>
                </a:solidFill>
              </a:rPr>
              <a:t>종료할 수 있으니 </a:t>
            </a:r>
            <a:r>
              <a:rPr lang="ko-KR" altLang="en-US" dirty="0">
                <a:solidFill>
                  <a:srgbClr val="FF0000"/>
                </a:solidFill>
              </a:rPr>
              <a:t>보호자에게 </a:t>
            </a:r>
            <a:r>
              <a:rPr lang="ko-KR" altLang="en-US" dirty="0" smtClean="0">
                <a:solidFill>
                  <a:srgbClr val="FF0000"/>
                </a:solidFill>
              </a:rPr>
              <a:t>방문 재활 </a:t>
            </a:r>
            <a:r>
              <a:rPr lang="ko-KR" altLang="en-US" dirty="0">
                <a:solidFill>
                  <a:srgbClr val="FF0000"/>
                </a:solidFill>
              </a:rPr>
              <a:t>종료하려면 </a:t>
            </a:r>
            <a:r>
              <a:rPr lang="en-US" altLang="ko-KR" dirty="0">
                <a:solidFill>
                  <a:srgbClr val="FF0000"/>
                </a:solidFill>
              </a:rPr>
              <a:t>2</a:t>
            </a:r>
            <a:r>
              <a:rPr lang="ko-KR" altLang="en-US" dirty="0" smtClean="0">
                <a:solidFill>
                  <a:srgbClr val="FF0000"/>
                </a:solidFill>
              </a:rPr>
              <a:t>주 전엔 </a:t>
            </a:r>
            <a:r>
              <a:rPr lang="ko-KR" altLang="en-US" dirty="0">
                <a:solidFill>
                  <a:srgbClr val="FF0000"/>
                </a:solidFill>
              </a:rPr>
              <a:t>통보 해달라고 </a:t>
            </a:r>
            <a:r>
              <a:rPr lang="ko-KR" altLang="en-US" dirty="0" smtClean="0">
                <a:solidFill>
                  <a:srgbClr val="FF0000"/>
                </a:solidFill>
              </a:rPr>
              <a:t>요청하           기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285750" indent="-285750" fontAlgn="base">
              <a:buFontTx/>
              <a:buChar char="-"/>
            </a:pPr>
            <a:endParaRPr lang="en-US" altLang="ko-KR" dirty="0" smtClean="0">
              <a:solidFill>
                <a:srgbClr val="FF0000"/>
              </a:solidFill>
            </a:endParaRPr>
          </a:p>
          <a:p>
            <a:pPr fontAlgn="base"/>
            <a:r>
              <a:rPr lang="en-US" altLang="ko-KR" dirty="0" smtClean="0">
                <a:solidFill>
                  <a:srgbClr val="FF0000"/>
                </a:solidFill>
              </a:rPr>
              <a:t>3. </a:t>
            </a:r>
            <a:r>
              <a:rPr lang="ko-KR" altLang="en-US" dirty="0" smtClean="0">
                <a:solidFill>
                  <a:srgbClr val="FF0000"/>
                </a:solidFill>
              </a:rPr>
              <a:t>작성자는 담당 원장님 성함 쓰기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285750" indent="-285750" fontAlgn="base">
              <a:buFontTx/>
              <a:buChar char="-"/>
            </a:pPr>
            <a:endParaRPr lang="ko-KR" altLang="en-US" dirty="0">
              <a:solidFill>
                <a:srgbClr val="FF0000"/>
              </a:solidFill>
            </a:endParaRPr>
          </a:p>
          <a:p>
            <a:pPr fontAlgn="base"/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방문재활치료와 </a:t>
            </a:r>
            <a:r>
              <a:rPr lang="ko-KR" altLang="en-US" dirty="0"/>
              <a:t>별도 시간에 평가를 진행함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endParaRPr lang="ko-KR" altLang="en-US" dirty="0"/>
          </a:p>
          <a:p>
            <a:pPr marL="342900" lvl="0" indent="-342900" fontAlgn="base">
              <a:buAutoNum type="arabicPeriod"/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02352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4123" y="50017"/>
            <a:ext cx="9144000" cy="1088822"/>
          </a:xfrm>
        </p:spPr>
        <p:txBody>
          <a:bodyPr>
            <a:normAutofit/>
          </a:bodyPr>
          <a:lstStyle/>
          <a:p>
            <a:r>
              <a:rPr lang="ko-KR" altLang="en-US" sz="5000" b="1" dirty="0" smtClean="0"/>
              <a:t>방문 재활 결제 방법 </a:t>
            </a:r>
            <a:endParaRPr lang="ko-KR" altLang="en-US" sz="5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026920" y="3602405"/>
            <a:ext cx="9144000" cy="1655762"/>
          </a:xfrm>
        </p:spPr>
        <p:txBody>
          <a:bodyPr/>
          <a:lstStyle/>
          <a:p>
            <a:r>
              <a:rPr lang="en-US" altLang="ko-KR" dirty="0" smtClean="0"/>
              <a:t>                            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92854" y="1328240"/>
            <a:ext cx="10778066" cy="8586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b="1" dirty="0" smtClean="0"/>
              <a:t>2. </a:t>
            </a:r>
            <a:r>
              <a:rPr lang="ko-KR" altLang="en-US" b="1" dirty="0" smtClean="0"/>
              <a:t>방문 재활 결제방법</a:t>
            </a:r>
            <a:endParaRPr lang="en-US" altLang="ko-KR" b="1" dirty="0" smtClean="0"/>
          </a:p>
          <a:p>
            <a:pPr fontAlgn="base"/>
            <a:endParaRPr lang="en-US" altLang="ko-KR" sz="1700" dirty="0" smtClean="0">
              <a:solidFill>
                <a:srgbClr val="FF0000"/>
              </a:solidFill>
            </a:endParaRPr>
          </a:p>
          <a:p>
            <a:pPr marL="342900" indent="-342900" fontAlgn="base">
              <a:buAutoNum type="arabicParenR"/>
            </a:pPr>
            <a:r>
              <a:rPr lang="ko-KR" altLang="en-US" sz="1700" dirty="0" smtClean="0"/>
              <a:t>재활센터에서 매번 휴대용 </a:t>
            </a:r>
            <a:r>
              <a:rPr lang="ko-KR" altLang="en-US" sz="1700" dirty="0" err="1" smtClean="0"/>
              <a:t>카드기</a:t>
            </a:r>
            <a:r>
              <a:rPr lang="ko-KR" altLang="en-US" sz="1700" dirty="0" smtClean="0"/>
              <a:t> 가져가서 </a:t>
            </a:r>
            <a:r>
              <a:rPr lang="ko-KR" altLang="en-US" sz="1700" dirty="0" smtClean="0">
                <a:solidFill>
                  <a:srgbClr val="FF0000"/>
                </a:solidFill>
              </a:rPr>
              <a:t>당일 결제 </a:t>
            </a:r>
            <a:r>
              <a:rPr lang="en-US" altLang="ko-KR" sz="1700" dirty="0" smtClean="0">
                <a:solidFill>
                  <a:srgbClr val="FF0000"/>
                </a:solidFill>
              </a:rPr>
              <a:t>-&gt; </a:t>
            </a:r>
            <a:r>
              <a:rPr lang="ko-KR" altLang="en-US" sz="1700" dirty="0" smtClean="0">
                <a:solidFill>
                  <a:srgbClr val="FF0000"/>
                </a:solidFill>
              </a:rPr>
              <a:t>다음날 아침 </a:t>
            </a:r>
            <a:r>
              <a:rPr lang="ko-KR" altLang="en-US" sz="1700" dirty="0" err="1" smtClean="0">
                <a:solidFill>
                  <a:srgbClr val="FF0000"/>
                </a:solidFill>
              </a:rPr>
              <a:t>카드기</a:t>
            </a:r>
            <a:r>
              <a:rPr lang="ko-KR" altLang="en-US" sz="1700" dirty="0" smtClean="0">
                <a:solidFill>
                  <a:srgbClr val="FF0000"/>
                </a:solidFill>
              </a:rPr>
              <a:t> 외래에 반납</a:t>
            </a:r>
            <a:endParaRPr lang="en-US" altLang="ko-KR" sz="1700" dirty="0" smtClean="0">
              <a:solidFill>
                <a:srgbClr val="FF0000"/>
              </a:solidFill>
            </a:endParaRPr>
          </a:p>
          <a:p>
            <a:pPr fontAlgn="base"/>
            <a:r>
              <a:rPr lang="en-US" altLang="ko-KR" sz="1700" dirty="0" smtClean="0">
                <a:solidFill>
                  <a:srgbClr val="FF0000"/>
                </a:solidFill>
              </a:rPr>
              <a:t>     (</a:t>
            </a:r>
            <a:r>
              <a:rPr lang="ko-KR" altLang="en-US" sz="1700" dirty="0" smtClean="0">
                <a:solidFill>
                  <a:srgbClr val="FF0000"/>
                </a:solidFill>
              </a:rPr>
              <a:t>영수증 </a:t>
            </a:r>
            <a:r>
              <a:rPr lang="en-US" altLang="ko-KR" sz="1700" dirty="0" smtClean="0">
                <a:solidFill>
                  <a:srgbClr val="FF0000"/>
                </a:solidFill>
              </a:rPr>
              <a:t>2</a:t>
            </a:r>
            <a:r>
              <a:rPr lang="ko-KR" altLang="en-US" sz="1700" dirty="0" smtClean="0">
                <a:solidFill>
                  <a:srgbClr val="FF0000"/>
                </a:solidFill>
              </a:rPr>
              <a:t>장 </a:t>
            </a:r>
            <a:r>
              <a:rPr lang="en-US" altLang="ko-KR" sz="1700" dirty="0" smtClean="0">
                <a:solidFill>
                  <a:srgbClr val="FF0000"/>
                </a:solidFill>
              </a:rPr>
              <a:t>-&gt; 1</a:t>
            </a:r>
            <a:r>
              <a:rPr lang="ko-KR" altLang="en-US" sz="1700" dirty="0" smtClean="0">
                <a:solidFill>
                  <a:srgbClr val="FF0000"/>
                </a:solidFill>
              </a:rPr>
              <a:t>장은 환자</a:t>
            </a:r>
            <a:r>
              <a:rPr lang="en-US" altLang="ko-KR" sz="1700" dirty="0" smtClean="0">
                <a:solidFill>
                  <a:srgbClr val="FF0000"/>
                </a:solidFill>
              </a:rPr>
              <a:t>, 1</a:t>
            </a:r>
            <a:r>
              <a:rPr lang="ko-KR" altLang="en-US" sz="1700" dirty="0" smtClean="0">
                <a:solidFill>
                  <a:srgbClr val="FF0000"/>
                </a:solidFill>
              </a:rPr>
              <a:t>장은 외래</a:t>
            </a:r>
            <a:r>
              <a:rPr lang="en-US" altLang="ko-KR" sz="1700" dirty="0" smtClean="0">
                <a:solidFill>
                  <a:srgbClr val="FF0000"/>
                </a:solidFill>
              </a:rPr>
              <a:t>)</a:t>
            </a:r>
          </a:p>
          <a:p>
            <a:pPr fontAlgn="base"/>
            <a:endParaRPr lang="en-US" altLang="ko-KR" sz="1700" dirty="0" smtClean="0"/>
          </a:p>
          <a:p>
            <a:pPr fontAlgn="base"/>
            <a:r>
              <a:rPr lang="en-US" altLang="ko-KR" sz="1700" dirty="0" smtClean="0"/>
              <a:t>2) </a:t>
            </a:r>
            <a:r>
              <a:rPr lang="ko-KR" altLang="en-US" sz="1700" dirty="0" smtClean="0"/>
              <a:t>방문 당일 날 외래 </a:t>
            </a:r>
            <a:r>
              <a:rPr lang="ko-KR" altLang="en-US" sz="1700" dirty="0" err="1" smtClean="0"/>
              <a:t>카드기</a:t>
            </a:r>
            <a:r>
              <a:rPr lang="ko-KR" altLang="en-US" sz="1700" dirty="0" smtClean="0"/>
              <a:t> 및 당일 결제 금액 확인</a:t>
            </a:r>
            <a:r>
              <a:rPr lang="en-US" altLang="ko-KR" sz="1700" dirty="0" smtClean="0"/>
              <a:t>(</a:t>
            </a:r>
            <a:r>
              <a:rPr lang="ko-KR" altLang="en-US" sz="1700" dirty="0" err="1" smtClean="0"/>
              <a:t>카카오톡</a:t>
            </a:r>
            <a:r>
              <a:rPr lang="en-US" altLang="ko-KR" sz="1700" dirty="0" smtClean="0"/>
              <a:t>)</a:t>
            </a:r>
          </a:p>
          <a:p>
            <a:pPr fontAlgn="base"/>
            <a:r>
              <a:rPr lang="en-US" altLang="ko-KR" sz="1700" dirty="0" smtClean="0"/>
              <a:t>-</a:t>
            </a:r>
            <a:r>
              <a:rPr lang="ko-KR" altLang="en-US" sz="1700" dirty="0" err="1" smtClean="0"/>
              <a:t>방문재활</a:t>
            </a:r>
            <a:r>
              <a:rPr lang="ko-KR" altLang="en-US" sz="1700" dirty="0" smtClean="0"/>
              <a:t> 당일 </a:t>
            </a:r>
            <a:r>
              <a:rPr lang="ko-KR" altLang="en-US" sz="1700" dirty="0" err="1" smtClean="0"/>
              <a:t>방문재활</a:t>
            </a:r>
            <a:r>
              <a:rPr lang="ko-KR" altLang="en-US" sz="1700" dirty="0" smtClean="0"/>
              <a:t> 전</a:t>
            </a:r>
            <a:endParaRPr lang="en-US" altLang="ko-KR" sz="1700" dirty="0" smtClean="0"/>
          </a:p>
          <a:p>
            <a:pPr fontAlgn="base"/>
            <a:r>
              <a:rPr lang="en-US" altLang="ko-KR" sz="1700" dirty="0" smtClean="0"/>
              <a:t>EX&gt; 1. </a:t>
            </a:r>
            <a:r>
              <a:rPr lang="ko-KR" altLang="en-US" sz="1700" dirty="0" err="1" smtClean="0"/>
              <a:t>카톡방에</a:t>
            </a:r>
            <a:r>
              <a:rPr lang="ko-KR" altLang="en-US" sz="1700" dirty="0" smtClean="0"/>
              <a:t> </a:t>
            </a:r>
            <a:r>
              <a:rPr lang="en-US" altLang="ko-KR" sz="1700" dirty="0" smtClean="0"/>
              <a:t>000</a:t>
            </a:r>
            <a:r>
              <a:rPr lang="ko-KR" altLang="en-US" sz="1700" dirty="0" smtClean="0"/>
              <a:t>님</a:t>
            </a:r>
            <a:r>
              <a:rPr lang="en-US" altLang="ko-KR" sz="1700" dirty="0" smtClean="0"/>
              <a:t> </a:t>
            </a:r>
            <a:r>
              <a:rPr lang="ko-KR" altLang="en-US" sz="1700" dirty="0" err="1" smtClean="0"/>
              <a:t>방문재활</a:t>
            </a:r>
            <a:r>
              <a:rPr lang="ko-KR" altLang="en-US" sz="1700" dirty="0" smtClean="0"/>
              <a:t> 예정입니다</a:t>
            </a:r>
            <a:r>
              <a:rPr lang="en-US" altLang="ko-KR" sz="1700" dirty="0" smtClean="0"/>
              <a:t>. 37114</a:t>
            </a:r>
            <a:r>
              <a:rPr lang="ko-KR" altLang="en-US" sz="1700" dirty="0" smtClean="0"/>
              <a:t>원 결제 하겠습니다 </a:t>
            </a:r>
            <a:r>
              <a:rPr lang="en-US" altLang="ko-KR" sz="1700" dirty="0" smtClean="0"/>
              <a:t>(</a:t>
            </a:r>
            <a:r>
              <a:rPr lang="ko-KR" altLang="en-US" sz="1700" dirty="0" smtClean="0"/>
              <a:t>치료사강용식</a:t>
            </a:r>
            <a:r>
              <a:rPr lang="en-US" altLang="ko-KR" sz="1700" dirty="0" smtClean="0"/>
              <a:t>, </a:t>
            </a:r>
            <a:r>
              <a:rPr lang="ko-KR" altLang="en-US" sz="1700" dirty="0" err="1" smtClean="0"/>
              <a:t>강인화</a:t>
            </a:r>
            <a:r>
              <a:rPr lang="en-US" altLang="ko-KR" sz="1700" dirty="0" smtClean="0"/>
              <a:t>)</a:t>
            </a:r>
          </a:p>
          <a:p>
            <a:pPr fontAlgn="base"/>
            <a:r>
              <a:rPr lang="en-US" altLang="ko-KR" sz="1700" dirty="0"/>
              <a:t> </a:t>
            </a:r>
            <a:r>
              <a:rPr lang="en-US" altLang="ko-KR" sz="1700" dirty="0" smtClean="0"/>
              <a:t>     2. </a:t>
            </a:r>
            <a:r>
              <a:rPr lang="ko-KR" altLang="en-US" sz="1700" dirty="0" smtClean="0"/>
              <a:t>금일</a:t>
            </a:r>
            <a:r>
              <a:rPr lang="en-US" altLang="ko-KR" sz="1700" dirty="0" smtClean="0"/>
              <a:t> 000</a:t>
            </a:r>
            <a:r>
              <a:rPr lang="ko-KR" altLang="en-US" sz="1700" dirty="0" smtClean="0"/>
              <a:t>님 </a:t>
            </a:r>
            <a:r>
              <a:rPr lang="ko-KR" altLang="en-US" sz="1700" dirty="0" err="1" smtClean="0"/>
              <a:t>방문재활</a:t>
            </a:r>
            <a:r>
              <a:rPr lang="ko-KR" altLang="en-US" sz="1700" dirty="0" smtClean="0"/>
              <a:t> 예정입니다</a:t>
            </a:r>
            <a:r>
              <a:rPr lang="en-US" altLang="ko-KR" sz="1700" dirty="0" smtClean="0"/>
              <a:t>. </a:t>
            </a:r>
            <a:r>
              <a:rPr lang="ko-KR" altLang="en-US" sz="1700" dirty="0" smtClean="0"/>
              <a:t>치료</a:t>
            </a:r>
            <a:r>
              <a:rPr lang="en-US" altLang="ko-KR" sz="1700" dirty="0" smtClean="0"/>
              <a:t>+ </a:t>
            </a:r>
            <a:r>
              <a:rPr lang="ko-KR" altLang="en-US" sz="1700" dirty="0" smtClean="0"/>
              <a:t>평가 예정입니다</a:t>
            </a:r>
            <a:r>
              <a:rPr lang="en-US" altLang="ko-KR" sz="1700" dirty="0" smtClean="0"/>
              <a:t>. </a:t>
            </a:r>
            <a:r>
              <a:rPr lang="ko-KR" altLang="en-US" sz="1700" dirty="0" smtClean="0"/>
              <a:t>결제금액 알려주시면 감사하겠습니다</a:t>
            </a:r>
            <a:r>
              <a:rPr lang="en-US" altLang="ko-KR" sz="1700" dirty="0" smtClean="0"/>
              <a:t>.</a:t>
            </a:r>
          </a:p>
          <a:p>
            <a:pPr fontAlgn="base"/>
            <a:r>
              <a:rPr lang="en-US" altLang="ko-KR" sz="1700" dirty="0"/>
              <a:t> </a:t>
            </a:r>
            <a:r>
              <a:rPr lang="en-US" altLang="ko-KR" sz="1700" dirty="0" smtClean="0"/>
              <a:t>     3. </a:t>
            </a:r>
            <a:r>
              <a:rPr lang="ko-KR" altLang="en-US" sz="1700" dirty="0"/>
              <a:t>금일</a:t>
            </a:r>
            <a:r>
              <a:rPr lang="en-US" altLang="ko-KR" sz="1700" dirty="0"/>
              <a:t> 000</a:t>
            </a:r>
            <a:r>
              <a:rPr lang="ko-KR" altLang="en-US" sz="1700" dirty="0"/>
              <a:t>님 </a:t>
            </a:r>
            <a:r>
              <a:rPr lang="ko-KR" altLang="en-US" sz="1700" dirty="0" err="1"/>
              <a:t>방문재활</a:t>
            </a:r>
            <a:r>
              <a:rPr lang="ko-KR" altLang="en-US" sz="1700" dirty="0"/>
              <a:t> 예정입니다</a:t>
            </a:r>
            <a:r>
              <a:rPr lang="en-US" altLang="ko-KR" sz="1700" dirty="0"/>
              <a:t>. </a:t>
            </a:r>
            <a:r>
              <a:rPr lang="ko-KR" altLang="en-US" sz="1700" dirty="0"/>
              <a:t>치료</a:t>
            </a:r>
            <a:r>
              <a:rPr lang="en-US" altLang="ko-KR" sz="1700" dirty="0"/>
              <a:t>+ </a:t>
            </a:r>
            <a:r>
              <a:rPr lang="ko-KR" altLang="en-US" sz="1700" dirty="0" err="1" smtClean="0"/>
              <a:t>중간관리</a:t>
            </a:r>
            <a:r>
              <a:rPr lang="ko-KR" altLang="en-US" sz="1700" dirty="0" smtClean="0"/>
              <a:t> </a:t>
            </a:r>
            <a:r>
              <a:rPr lang="ko-KR" altLang="en-US" sz="1700" dirty="0"/>
              <a:t>예정입니다</a:t>
            </a:r>
            <a:r>
              <a:rPr lang="en-US" altLang="ko-KR" sz="1700" dirty="0" smtClean="0"/>
              <a:t>.</a:t>
            </a:r>
            <a:r>
              <a:rPr lang="ko-KR" altLang="en-US" sz="1700" dirty="0" smtClean="0"/>
              <a:t>결제금액 </a:t>
            </a:r>
            <a:r>
              <a:rPr lang="ko-KR" altLang="en-US" sz="1700" dirty="0"/>
              <a:t>알려주시면 감사하겠습니다</a:t>
            </a:r>
            <a:r>
              <a:rPr lang="en-US" altLang="ko-KR" sz="1700" dirty="0" smtClean="0"/>
              <a:t>.</a:t>
            </a:r>
          </a:p>
          <a:p>
            <a:pPr fontAlgn="base"/>
            <a:endParaRPr lang="en-US" altLang="ko-KR" sz="1700" dirty="0"/>
          </a:p>
          <a:p>
            <a:pPr fontAlgn="base"/>
            <a:r>
              <a:rPr lang="en-US" altLang="ko-KR" sz="1700" dirty="0" smtClean="0"/>
              <a:t>-</a:t>
            </a:r>
            <a:r>
              <a:rPr lang="ko-KR" altLang="en-US" sz="1700" dirty="0" err="1" smtClean="0"/>
              <a:t>방문재활</a:t>
            </a:r>
            <a:r>
              <a:rPr lang="ko-KR" altLang="en-US" sz="1700" dirty="0" smtClean="0"/>
              <a:t> 후</a:t>
            </a:r>
            <a:endParaRPr lang="en-US" altLang="ko-KR" sz="1700" dirty="0" smtClean="0"/>
          </a:p>
          <a:p>
            <a:pPr fontAlgn="base"/>
            <a:r>
              <a:rPr lang="en-US" altLang="ko-KR" sz="1700" dirty="0" smtClean="0"/>
              <a:t>-&gt; 1. </a:t>
            </a:r>
            <a:r>
              <a:rPr lang="ko-KR" altLang="en-US" sz="1700" dirty="0" smtClean="0"/>
              <a:t>치료 완료 후 </a:t>
            </a:r>
            <a:r>
              <a:rPr lang="en-US" altLang="ko-KR" sz="1700" dirty="0" smtClean="0"/>
              <a:t>000</a:t>
            </a:r>
            <a:r>
              <a:rPr lang="ko-KR" altLang="en-US" sz="1700" dirty="0" smtClean="0"/>
              <a:t>님 </a:t>
            </a:r>
            <a:r>
              <a:rPr lang="ko-KR" altLang="en-US" sz="1700" dirty="0" err="1" smtClean="0"/>
              <a:t>방문재활</a:t>
            </a:r>
            <a:r>
              <a:rPr lang="ko-KR" altLang="en-US" sz="1700" dirty="0" smtClean="0"/>
              <a:t> 완료 했습니다 </a:t>
            </a:r>
            <a:endParaRPr lang="en-US" altLang="ko-KR" sz="1700" dirty="0" smtClean="0"/>
          </a:p>
          <a:p>
            <a:pPr fontAlgn="base"/>
            <a:r>
              <a:rPr lang="en-US" altLang="ko-KR" sz="1700" dirty="0"/>
              <a:t> </a:t>
            </a:r>
            <a:r>
              <a:rPr lang="en-US" altLang="ko-KR" sz="1700" dirty="0" smtClean="0"/>
              <a:t>   2. 000</a:t>
            </a:r>
            <a:r>
              <a:rPr lang="ko-KR" altLang="en-US" sz="1700" dirty="0" smtClean="0"/>
              <a:t>님 </a:t>
            </a:r>
            <a:r>
              <a:rPr lang="ko-KR" altLang="en-US" sz="1700" dirty="0" err="1" smtClean="0"/>
              <a:t>방문재활</a:t>
            </a:r>
            <a:r>
              <a:rPr lang="ko-KR" altLang="en-US" sz="1700" dirty="0" smtClean="0"/>
              <a:t> </a:t>
            </a:r>
            <a:r>
              <a:rPr lang="en-US" altLang="ko-KR" sz="1700" dirty="0" smtClean="0"/>
              <a:t>+ </a:t>
            </a:r>
            <a:r>
              <a:rPr lang="ko-KR" altLang="en-US" sz="1700" dirty="0" smtClean="0"/>
              <a:t>평가 완료했습니다 </a:t>
            </a:r>
            <a:endParaRPr lang="en-US" altLang="ko-KR" sz="1700" dirty="0" smtClean="0"/>
          </a:p>
          <a:p>
            <a:pPr fontAlgn="base"/>
            <a:r>
              <a:rPr lang="en-US" altLang="ko-KR" sz="1700" dirty="0"/>
              <a:t> </a:t>
            </a:r>
            <a:r>
              <a:rPr lang="en-US" altLang="ko-KR" sz="1700" dirty="0" smtClean="0"/>
              <a:t>   3. 000</a:t>
            </a:r>
            <a:r>
              <a:rPr lang="ko-KR" altLang="en-US" sz="1700" dirty="0" smtClean="0"/>
              <a:t>님 </a:t>
            </a:r>
            <a:r>
              <a:rPr lang="ko-KR" altLang="en-US" sz="1700" dirty="0" err="1" smtClean="0"/>
              <a:t>방문재활</a:t>
            </a:r>
            <a:r>
              <a:rPr lang="ko-KR" altLang="en-US" sz="1700" dirty="0" smtClean="0"/>
              <a:t> </a:t>
            </a:r>
            <a:r>
              <a:rPr lang="en-US" altLang="ko-KR" sz="1700" dirty="0" smtClean="0"/>
              <a:t>+ </a:t>
            </a:r>
            <a:r>
              <a:rPr lang="ko-KR" altLang="en-US" sz="1700" dirty="0" err="1" smtClean="0"/>
              <a:t>중간관리</a:t>
            </a:r>
            <a:r>
              <a:rPr lang="ko-KR" altLang="en-US" sz="1700" dirty="0" smtClean="0"/>
              <a:t> 완료했습니다</a:t>
            </a:r>
            <a:r>
              <a:rPr lang="en-US" altLang="ko-KR" sz="1700" dirty="0" smtClean="0"/>
              <a:t>.</a:t>
            </a:r>
          </a:p>
          <a:p>
            <a:pPr fontAlgn="base"/>
            <a:r>
              <a:rPr lang="en-US" altLang="ko-KR" sz="1700" dirty="0" smtClean="0"/>
              <a:t>-&gt; </a:t>
            </a:r>
            <a:r>
              <a:rPr lang="ko-KR" altLang="en-US" sz="1700" dirty="0" err="1" smtClean="0"/>
              <a:t>카톡방에</a:t>
            </a:r>
            <a:r>
              <a:rPr lang="ko-KR" altLang="en-US" sz="1700" dirty="0" smtClean="0"/>
              <a:t> 올리기</a:t>
            </a:r>
            <a:endParaRPr lang="en-US" altLang="ko-KR" sz="1700" dirty="0"/>
          </a:p>
          <a:p>
            <a:pPr fontAlgn="base"/>
            <a:endParaRPr lang="en-US" altLang="ko-KR" sz="1700" dirty="0"/>
          </a:p>
          <a:p>
            <a:pPr fontAlgn="base"/>
            <a:r>
              <a:rPr lang="en-US" altLang="ko-KR" sz="1700" dirty="0" smtClean="0"/>
              <a:t>3) </a:t>
            </a:r>
            <a:r>
              <a:rPr lang="ko-KR" altLang="en-US" sz="1700" dirty="0" smtClean="0"/>
              <a:t>계좌이체 </a:t>
            </a:r>
            <a:endParaRPr lang="en-US" altLang="ko-KR" sz="1700" dirty="0" smtClean="0"/>
          </a:p>
          <a:p>
            <a:pPr fontAlgn="base"/>
            <a:r>
              <a:rPr lang="ko-KR" altLang="en-US" sz="1700" dirty="0"/>
              <a:t>기업 </a:t>
            </a:r>
            <a:r>
              <a:rPr lang="en-US" altLang="ko-KR" sz="1700" dirty="0"/>
              <a:t>293-136696-04-047 </a:t>
            </a:r>
            <a:r>
              <a:rPr lang="ko-KR" altLang="en-US" sz="1700" dirty="0" smtClean="0"/>
              <a:t>기영진 </a:t>
            </a:r>
            <a:endParaRPr lang="en-US" altLang="ko-KR" sz="1700" dirty="0" smtClean="0"/>
          </a:p>
          <a:p>
            <a:pPr fontAlgn="base"/>
            <a:r>
              <a:rPr lang="en-US" altLang="ko-KR" sz="1700" dirty="0" smtClean="0"/>
              <a:t>-&gt; </a:t>
            </a:r>
            <a:r>
              <a:rPr lang="ko-KR" altLang="en-US" sz="1700" dirty="0" smtClean="0"/>
              <a:t>카드 당일 결제 원칙으로 하되 </a:t>
            </a:r>
            <a:r>
              <a:rPr lang="ko-KR" altLang="en-US" sz="1700" dirty="0" err="1" smtClean="0"/>
              <a:t>카드기</a:t>
            </a:r>
            <a:r>
              <a:rPr lang="ko-KR" altLang="en-US" sz="1700" dirty="0" smtClean="0"/>
              <a:t> 안되거나 </a:t>
            </a:r>
            <a:r>
              <a:rPr lang="ko-KR" altLang="en-US" sz="1700" dirty="0" err="1" smtClean="0"/>
              <a:t>보호자분</a:t>
            </a:r>
            <a:r>
              <a:rPr lang="ko-KR" altLang="en-US" sz="1700" dirty="0" smtClean="0"/>
              <a:t> 계좌 이체 원하시면 계좌이체</a:t>
            </a:r>
            <a:endParaRPr lang="en-US" altLang="ko-KR" sz="1700" dirty="0" smtClean="0"/>
          </a:p>
          <a:p>
            <a:pPr fontAlgn="base"/>
            <a:endParaRPr lang="en-US" altLang="ko-KR" sz="1700" dirty="0"/>
          </a:p>
          <a:p>
            <a:pPr fontAlgn="base"/>
            <a:endParaRPr lang="en-US" altLang="ko-KR" sz="1700" dirty="0" smtClean="0"/>
          </a:p>
          <a:p>
            <a:pPr fontAlgn="base"/>
            <a:endParaRPr lang="en-US" altLang="ko-KR" sz="1700" dirty="0"/>
          </a:p>
          <a:p>
            <a:pPr fontAlgn="base"/>
            <a:endParaRPr lang="en-US" altLang="ko-KR" sz="1700" dirty="0" smtClean="0"/>
          </a:p>
          <a:p>
            <a:pPr fontAlgn="base"/>
            <a:endParaRPr lang="en-US" altLang="ko-KR" sz="1700" dirty="0"/>
          </a:p>
          <a:p>
            <a:pPr fontAlgn="base"/>
            <a:endParaRPr lang="en-US" altLang="ko-KR" sz="1700" dirty="0" smtClean="0"/>
          </a:p>
          <a:p>
            <a:pPr fontAlgn="base"/>
            <a:endParaRPr lang="en-US" altLang="ko-KR" sz="1700" dirty="0"/>
          </a:p>
          <a:p>
            <a:pPr fontAlgn="base"/>
            <a:endParaRPr lang="en-US" altLang="ko-KR" sz="1700" dirty="0" smtClean="0"/>
          </a:p>
          <a:p>
            <a:pPr fontAlgn="base"/>
            <a:endParaRPr lang="en-US" altLang="ko-KR" sz="1400" dirty="0" smtClean="0"/>
          </a:p>
          <a:p>
            <a:pPr fontAlgn="base"/>
            <a:endParaRPr lang="en-US" altLang="ko-KR" sz="1400" dirty="0"/>
          </a:p>
          <a:p>
            <a:pPr fontAlgn="base"/>
            <a:r>
              <a:rPr lang="en-US" altLang="ko-KR" sz="1400" dirty="0" smtClean="0"/>
              <a:t> </a:t>
            </a:r>
          </a:p>
          <a:p>
            <a:pPr fontAlgn="base"/>
            <a:endParaRPr lang="en-US" altLang="ko-KR" sz="1600" b="1" dirty="0" smtClean="0"/>
          </a:p>
        </p:txBody>
      </p:sp>
      <p:pic>
        <p:nvPicPr>
          <p:cNvPr id="6" name="Picture 2" descr="D:\CELLO병원\첼로병원 로고_한글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85" y="50017"/>
            <a:ext cx="1171174" cy="40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598901" y="6175721"/>
            <a:ext cx="10778066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ko-KR" altLang="en-US" sz="2000" dirty="0" smtClean="0"/>
          </a:p>
          <a:p>
            <a:pPr fontAlgn="base"/>
            <a:endParaRPr lang="en-US" altLang="ko-KR" sz="1400" dirty="0" smtClean="0"/>
          </a:p>
          <a:p>
            <a:pPr fontAlgn="base"/>
            <a:endParaRPr lang="en-US" altLang="ko-KR" sz="1400" dirty="0"/>
          </a:p>
          <a:p>
            <a:pPr fontAlgn="base"/>
            <a:r>
              <a:rPr lang="en-US" altLang="ko-KR" sz="1400" dirty="0" smtClean="0"/>
              <a:t> </a:t>
            </a:r>
          </a:p>
          <a:p>
            <a:pPr fontAlgn="base"/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38366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4123" y="50017"/>
            <a:ext cx="9144000" cy="1088822"/>
          </a:xfrm>
        </p:spPr>
        <p:txBody>
          <a:bodyPr>
            <a:normAutofit/>
          </a:bodyPr>
          <a:lstStyle/>
          <a:p>
            <a:r>
              <a:rPr lang="ko-KR" altLang="en-US" sz="5000" dirty="0" err="1" smtClean="0"/>
              <a:t>방문재활</a:t>
            </a:r>
            <a:r>
              <a:rPr lang="ko-KR" altLang="en-US" sz="5000" dirty="0" smtClean="0"/>
              <a:t> </a:t>
            </a:r>
            <a:r>
              <a:rPr lang="en-US" altLang="ko-KR" sz="5000" dirty="0" smtClean="0"/>
              <a:t>1</a:t>
            </a:r>
            <a:r>
              <a:rPr lang="ko-KR" altLang="en-US" sz="5000" dirty="0" err="1" smtClean="0"/>
              <a:t>회차</a:t>
            </a:r>
            <a:r>
              <a:rPr lang="ko-KR" altLang="en-US" sz="5000" dirty="0" smtClean="0"/>
              <a:t> 상담</a:t>
            </a:r>
            <a:endParaRPr lang="ko-KR" altLang="en-US" sz="5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026920" y="3602405"/>
            <a:ext cx="9144000" cy="1655762"/>
          </a:xfrm>
        </p:spPr>
        <p:txBody>
          <a:bodyPr/>
          <a:lstStyle/>
          <a:p>
            <a:r>
              <a:rPr lang="en-US" altLang="ko-KR" dirty="0" smtClean="0"/>
              <a:t>                            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92854" y="1328240"/>
            <a:ext cx="10778066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altLang="ko-KR" sz="1700" dirty="0"/>
          </a:p>
          <a:p>
            <a:pPr fontAlgn="base"/>
            <a:endParaRPr lang="en-US" altLang="ko-KR" sz="1700" dirty="0" smtClean="0"/>
          </a:p>
          <a:p>
            <a:pPr fontAlgn="base"/>
            <a:endParaRPr lang="en-US" altLang="ko-KR" sz="1700" dirty="0"/>
          </a:p>
          <a:p>
            <a:pPr fontAlgn="base"/>
            <a:endParaRPr lang="en-US" altLang="ko-KR" sz="1700" dirty="0" smtClean="0"/>
          </a:p>
          <a:p>
            <a:pPr fontAlgn="base"/>
            <a:endParaRPr lang="en-US" altLang="ko-KR" sz="1700" dirty="0"/>
          </a:p>
          <a:p>
            <a:pPr fontAlgn="base"/>
            <a:endParaRPr lang="en-US" altLang="ko-KR" sz="1700" dirty="0" smtClean="0"/>
          </a:p>
          <a:p>
            <a:pPr fontAlgn="base"/>
            <a:endParaRPr lang="en-US" altLang="ko-KR" sz="1700" dirty="0"/>
          </a:p>
          <a:p>
            <a:pPr fontAlgn="base"/>
            <a:endParaRPr lang="en-US" altLang="ko-KR" sz="1700" dirty="0" smtClean="0"/>
          </a:p>
          <a:p>
            <a:pPr fontAlgn="base"/>
            <a:endParaRPr lang="en-US" altLang="ko-KR" sz="1400" dirty="0" smtClean="0"/>
          </a:p>
          <a:p>
            <a:pPr fontAlgn="base"/>
            <a:endParaRPr lang="en-US" altLang="ko-KR" sz="1400" dirty="0"/>
          </a:p>
          <a:p>
            <a:pPr fontAlgn="base"/>
            <a:r>
              <a:rPr lang="en-US" altLang="ko-KR" sz="1400" dirty="0" smtClean="0"/>
              <a:t> </a:t>
            </a:r>
          </a:p>
          <a:p>
            <a:pPr fontAlgn="base"/>
            <a:endParaRPr lang="en-US" altLang="ko-KR" sz="1600" b="1" dirty="0" smtClean="0"/>
          </a:p>
        </p:txBody>
      </p:sp>
      <p:pic>
        <p:nvPicPr>
          <p:cNvPr id="6" name="Picture 2" descr="D:\CELLO병원\첼로병원 로고_한글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85" y="50017"/>
            <a:ext cx="1171174" cy="40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598901" y="6175721"/>
            <a:ext cx="10778066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ko-KR" altLang="en-US" sz="2000" dirty="0" smtClean="0"/>
          </a:p>
          <a:p>
            <a:pPr fontAlgn="base"/>
            <a:endParaRPr lang="en-US" altLang="ko-KR" sz="1400" dirty="0" smtClean="0"/>
          </a:p>
          <a:p>
            <a:pPr fontAlgn="base"/>
            <a:endParaRPr lang="en-US" altLang="ko-KR" sz="1400" dirty="0"/>
          </a:p>
          <a:p>
            <a:pPr fontAlgn="base"/>
            <a:r>
              <a:rPr lang="en-US" altLang="ko-KR" sz="1400" dirty="0" smtClean="0"/>
              <a:t> </a:t>
            </a:r>
          </a:p>
          <a:p>
            <a:pPr fontAlgn="base"/>
            <a:endParaRPr lang="en-US" altLang="ko-KR" sz="1600" b="1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046018" y="1700531"/>
            <a:ext cx="1012490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 smtClean="0"/>
              <a:t>방문재활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err="1" smtClean="0"/>
              <a:t>회차</a:t>
            </a:r>
            <a:r>
              <a:rPr lang="ko-KR" altLang="en-US" dirty="0"/>
              <a:t> </a:t>
            </a:r>
            <a:r>
              <a:rPr lang="ko-KR" altLang="en-US" dirty="0" err="1" smtClean="0"/>
              <a:t>고년차가</a:t>
            </a:r>
            <a:r>
              <a:rPr lang="ko-KR" altLang="en-US" dirty="0" smtClean="0"/>
              <a:t> 상담 진행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r>
              <a:rPr lang="en-US" altLang="ko-KR" dirty="0" smtClean="0"/>
              <a:t>1)</a:t>
            </a:r>
            <a:r>
              <a:rPr lang="ko-KR" altLang="en-US" dirty="0" err="1" smtClean="0"/>
              <a:t>방문재활</a:t>
            </a:r>
            <a:r>
              <a:rPr lang="ko-KR" altLang="en-US" dirty="0" smtClean="0"/>
              <a:t> 신청서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2)</a:t>
            </a:r>
            <a:r>
              <a:rPr lang="ko-KR" altLang="en-US" dirty="0" err="1" smtClean="0"/>
              <a:t>방문재활</a:t>
            </a:r>
            <a:r>
              <a:rPr lang="ko-KR" altLang="en-US" dirty="0" smtClean="0"/>
              <a:t> 안내문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3)</a:t>
            </a:r>
            <a:r>
              <a:rPr lang="ko-KR" altLang="en-US" dirty="0" smtClean="0"/>
              <a:t>환자의 권리와 의무 및 참여 안내문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2. EMR </a:t>
            </a:r>
            <a:r>
              <a:rPr lang="ko-KR" altLang="en-US" dirty="0" smtClean="0"/>
              <a:t>스캔 올려야 하는 서류</a:t>
            </a:r>
            <a:endParaRPr lang="en-US" altLang="ko-KR" dirty="0" smtClean="0"/>
          </a:p>
          <a:p>
            <a:endParaRPr lang="en-US" altLang="ko-KR" dirty="0" smtClean="0"/>
          </a:p>
          <a:p>
            <a:pPr marL="342900" indent="-342900">
              <a:buAutoNum type="arabicParenR"/>
            </a:pPr>
            <a:r>
              <a:rPr lang="ko-KR" altLang="en-US" dirty="0" err="1" smtClean="0"/>
              <a:t>방문재활</a:t>
            </a:r>
            <a:r>
              <a:rPr lang="ko-KR" altLang="en-US" dirty="0" smtClean="0"/>
              <a:t> 신청서</a:t>
            </a:r>
            <a:endParaRPr lang="en-US" altLang="ko-KR" dirty="0" smtClean="0"/>
          </a:p>
          <a:p>
            <a:pPr marL="342900" indent="-342900">
              <a:buAutoNum type="arabicParenR"/>
            </a:pPr>
            <a:endParaRPr lang="en-US" altLang="ko-KR" dirty="0" smtClean="0"/>
          </a:p>
          <a:p>
            <a:pPr marL="342900" indent="-342900">
              <a:buAutoNum type="arabicParenR"/>
            </a:pPr>
            <a:r>
              <a:rPr lang="ko-KR" altLang="en-US" dirty="0" smtClean="0"/>
              <a:t>환자의 권리와 의무 및 참여 안내문</a:t>
            </a:r>
            <a:endParaRPr lang="en-US" altLang="ko-KR" dirty="0" smtClean="0"/>
          </a:p>
          <a:p>
            <a:pPr marL="342900" indent="-342900">
              <a:buAutoNum type="arabicParenR"/>
            </a:pPr>
            <a:endParaRPr lang="en-US" altLang="ko-KR" dirty="0" smtClean="0"/>
          </a:p>
          <a:p>
            <a:pPr marL="342900" indent="-342900">
              <a:buAutoNum type="arabicParenR"/>
            </a:pPr>
            <a:r>
              <a:rPr lang="ko-KR" altLang="en-US" dirty="0" err="1" smtClean="0"/>
              <a:t>방문재활</a:t>
            </a:r>
            <a:r>
              <a:rPr lang="ko-KR" altLang="en-US" dirty="0" smtClean="0"/>
              <a:t> 서약서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831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65937" y="452250"/>
            <a:ext cx="9144000" cy="1048087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방문재활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 err="1"/>
              <a:t>회차</a:t>
            </a:r>
            <a:r>
              <a:rPr lang="ko-KR" altLang="en-US" dirty="0"/>
              <a:t> 상담</a:t>
            </a:r>
            <a:r>
              <a:rPr lang="en-US" altLang="ko-KR" sz="4000" b="1" dirty="0" smtClean="0"/>
              <a:t/>
            </a:r>
            <a:br>
              <a:rPr lang="en-US" altLang="ko-KR" sz="4000" b="1" dirty="0" smtClean="0"/>
            </a:br>
            <a:endParaRPr lang="ko-KR" altLang="en-US" sz="4000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718128" y="1468581"/>
            <a:ext cx="10039618" cy="4793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lang="ko-KR" altLang="en-US" sz="1700" dirty="0" smtClean="0"/>
          </a:p>
          <a:p>
            <a:pPr fontAlgn="base"/>
            <a:endParaRPr lang="ko-KR" altLang="en-US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ko-KR" altLang="en-US" dirty="0"/>
          </a:p>
        </p:txBody>
      </p:sp>
      <p:pic>
        <p:nvPicPr>
          <p:cNvPr id="7" name="Picture 2" descr="D:\CELLO병원\첼로병원 로고_한글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85" y="50017"/>
            <a:ext cx="1171174" cy="40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802508" y="112531"/>
            <a:ext cx="1778267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1388532" y="203200"/>
            <a:ext cx="2234127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5913189" y="-7235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-1" y="0"/>
            <a:ext cx="3363472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_x372812712" descr="EMB00003284bee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9" t="16728" r="51590" b="7417"/>
          <a:stretch>
            <a:fillRect/>
          </a:stretch>
        </p:blipFill>
        <p:spPr bwMode="auto">
          <a:xfrm>
            <a:off x="423095" y="1112650"/>
            <a:ext cx="4982798" cy="537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700926" y="1749387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1)</a:t>
            </a:r>
            <a:r>
              <a:rPr lang="ko-KR" altLang="en-US" dirty="0" err="1"/>
              <a:t>방문재활</a:t>
            </a:r>
            <a:r>
              <a:rPr lang="ko-KR" altLang="en-US" dirty="0"/>
              <a:t> </a:t>
            </a:r>
            <a:r>
              <a:rPr lang="ko-KR" altLang="en-US" dirty="0" smtClean="0"/>
              <a:t>신청서</a:t>
            </a:r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입원기간 내 스케줄 잡는 경우 </a:t>
            </a:r>
            <a:r>
              <a:rPr lang="ko-KR" altLang="en-US" dirty="0" err="1"/>
              <a:t>임상미</a:t>
            </a:r>
            <a:r>
              <a:rPr lang="ko-KR" altLang="en-US" dirty="0"/>
              <a:t> 팀장님이 신청서 </a:t>
            </a:r>
            <a:r>
              <a:rPr lang="ko-KR" altLang="en-US" dirty="0" smtClean="0"/>
              <a:t>받으심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퇴원 후 스케줄 잡는 경우 </a:t>
            </a:r>
            <a:r>
              <a:rPr lang="ko-KR" altLang="en-US" dirty="0" err="1"/>
              <a:t>방문재활</a:t>
            </a:r>
            <a:r>
              <a:rPr lang="ko-KR" altLang="en-US" dirty="0"/>
              <a:t> 신청서 재활센터에서 받은 후 </a:t>
            </a:r>
            <a:r>
              <a:rPr lang="en-US" altLang="ko-KR" dirty="0"/>
              <a:t>EMR</a:t>
            </a:r>
            <a:r>
              <a:rPr lang="ko-KR" altLang="en-US" dirty="0"/>
              <a:t>에 스캔하여 올림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7477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54172" y="873406"/>
            <a:ext cx="9144000" cy="1048087"/>
          </a:xfrm>
        </p:spPr>
        <p:txBody>
          <a:bodyPr>
            <a:normAutofit fontScale="90000"/>
          </a:bodyPr>
          <a:lstStyle/>
          <a:p>
            <a:r>
              <a:rPr lang="ko-KR" altLang="en-US" sz="5600" b="1" dirty="0" err="1" smtClean="0"/>
              <a:t>첼로병원</a:t>
            </a:r>
            <a:r>
              <a:rPr lang="ko-KR" altLang="en-US" sz="5600" b="1" dirty="0" smtClean="0"/>
              <a:t> 방문 재활 절차</a:t>
            </a:r>
            <a:r>
              <a:rPr lang="en-US" altLang="ko-KR" sz="4000" b="1" dirty="0" smtClean="0"/>
              <a:t/>
            </a:r>
            <a:br>
              <a:rPr lang="en-US" altLang="ko-KR" sz="4000" b="1" dirty="0" smtClean="0"/>
            </a:br>
            <a:endParaRPr lang="ko-KR" altLang="en-US" sz="4000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-35248" y="1451121"/>
            <a:ext cx="10039618" cy="4793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lang="ko-KR" altLang="en-US" sz="1700" dirty="0" smtClean="0"/>
          </a:p>
          <a:p>
            <a:pPr fontAlgn="base"/>
            <a:endParaRPr lang="ko-KR" altLang="en-US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ko-KR" altLang="en-US" dirty="0"/>
          </a:p>
        </p:txBody>
      </p:sp>
      <p:pic>
        <p:nvPicPr>
          <p:cNvPr id="7" name="Picture 2" descr="D:\CELLO병원\첼로병원 로고_한글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85" y="50017"/>
            <a:ext cx="1171174" cy="40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38739" y="5131743"/>
            <a:ext cx="5651323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altLang="ko-KR" sz="1500" dirty="0"/>
          </a:p>
          <a:p>
            <a:pPr fontAlgn="base"/>
            <a:r>
              <a:rPr lang="en-US" altLang="ko-KR" sz="1200" b="1" dirty="0"/>
              <a:t>※ </a:t>
            </a:r>
            <a:r>
              <a:rPr lang="ko-KR" altLang="en-US" sz="1200" b="1" dirty="0"/>
              <a:t>주의 사항 안내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1. </a:t>
            </a:r>
            <a:r>
              <a:rPr lang="ko-KR" altLang="en-US" sz="1200" dirty="0"/>
              <a:t>사정에 따라 치료 횟수가 변동될 수 있습니다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- </a:t>
            </a:r>
            <a:r>
              <a:rPr lang="ko-KR" altLang="en-US" sz="1200" dirty="0"/>
              <a:t>치료 시작 시간이 변동될 수 있습니다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- </a:t>
            </a:r>
            <a:r>
              <a:rPr lang="ko-KR" altLang="en-US" sz="1200" dirty="0"/>
              <a:t>치료 외 성희롱</a:t>
            </a:r>
            <a:r>
              <a:rPr lang="en-US" altLang="ko-KR" sz="1200" dirty="0"/>
              <a:t>, </a:t>
            </a:r>
            <a:r>
              <a:rPr lang="ko-KR" altLang="en-US" sz="1200" dirty="0"/>
              <a:t>폭력</a:t>
            </a:r>
            <a:r>
              <a:rPr lang="en-US" altLang="ko-KR" sz="1200" dirty="0"/>
              <a:t>, </a:t>
            </a:r>
            <a:r>
              <a:rPr lang="ko-KR" altLang="en-US" sz="1200" dirty="0"/>
              <a:t>폭언 등 문제 발생 시 치료가 중단될 수 있습니다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2. </a:t>
            </a:r>
            <a:r>
              <a:rPr lang="ko-KR" altLang="en-US" sz="1200" dirty="0"/>
              <a:t>치료를 위한 환경 조성 부탁드립니다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3. </a:t>
            </a:r>
            <a:r>
              <a:rPr lang="ko-KR" altLang="en-US" sz="1200" dirty="0"/>
              <a:t>치료를 빠지게 될 경우</a:t>
            </a:r>
            <a:r>
              <a:rPr lang="en-US" altLang="ko-KR" sz="1200" dirty="0"/>
              <a:t>, </a:t>
            </a:r>
            <a:r>
              <a:rPr lang="ko-KR" altLang="en-US" sz="1200" dirty="0"/>
              <a:t>미리 연락 부탁드립니다</a:t>
            </a:r>
            <a:endParaRPr lang="en-US" altLang="ko-KR" sz="1200" dirty="0"/>
          </a:p>
        </p:txBody>
      </p:sp>
      <p:grpSp>
        <p:nvGrpSpPr>
          <p:cNvPr id="30" name="그룹 29"/>
          <p:cNvGrpSpPr/>
          <p:nvPr/>
        </p:nvGrpSpPr>
        <p:grpSpPr>
          <a:xfrm>
            <a:off x="347546" y="1843491"/>
            <a:ext cx="11257021" cy="4479307"/>
            <a:chOff x="648393" y="2180717"/>
            <a:chExt cx="10564324" cy="369824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" name="타원 2"/>
            <p:cNvSpPr/>
            <p:nvPr/>
          </p:nvSpPr>
          <p:spPr>
            <a:xfrm>
              <a:off x="648393" y="2597118"/>
              <a:ext cx="1604356" cy="120534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 smtClean="0"/>
                <a:t>방문 재활 희망자</a:t>
              </a:r>
              <a:endParaRPr lang="ko-KR" altLang="en-US" sz="1500" dirty="0"/>
            </a:p>
          </p:txBody>
        </p:sp>
        <p:sp>
          <p:nvSpPr>
            <p:cNvPr id="4" name="아래쪽 화살표 3"/>
            <p:cNvSpPr/>
            <p:nvPr/>
          </p:nvSpPr>
          <p:spPr>
            <a:xfrm rot="16200000">
              <a:off x="2452122" y="2873025"/>
              <a:ext cx="414149" cy="569585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2924393" y="2180717"/>
              <a:ext cx="1407076" cy="60449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 smtClean="0"/>
                <a:t>주치의</a:t>
              </a:r>
              <a:endParaRPr lang="en-US" altLang="ko-KR" sz="1500" dirty="0" smtClean="0"/>
            </a:p>
            <a:p>
              <a:pPr algn="ctr"/>
              <a:r>
                <a:rPr lang="ko-KR" altLang="en-US" sz="1500" dirty="0" smtClean="0"/>
                <a:t>원장님              </a:t>
              </a:r>
              <a:endParaRPr lang="ko-KR" altLang="en-US" sz="1500" dirty="0"/>
            </a:p>
          </p:txBody>
        </p:sp>
        <p:sp>
          <p:nvSpPr>
            <p:cNvPr id="11" name="타원 10"/>
            <p:cNvSpPr/>
            <p:nvPr/>
          </p:nvSpPr>
          <p:spPr>
            <a:xfrm>
              <a:off x="2992580" y="2802371"/>
              <a:ext cx="1338889" cy="60449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 smtClean="0"/>
                <a:t>재활센터</a:t>
              </a:r>
              <a:endParaRPr lang="ko-KR" altLang="en-US" sz="1500" dirty="0"/>
            </a:p>
          </p:txBody>
        </p:sp>
        <p:sp>
          <p:nvSpPr>
            <p:cNvPr id="12" name="타원 11"/>
            <p:cNvSpPr/>
            <p:nvPr/>
          </p:nvSpPr>
          <p:spPr>
            <a:xfrm>
              <a:off x="2992580" y="3424025"/>
              <a:ext cx="1338889" cy="60449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 err="1" smtClean="0"/>
                <a:t>간호과</a:t>
              </a:r>
              <a:endParaRPr lang="ko-KR" altLang="en-US" sz="1500" dirty="0"/>
            </a:p>
          </p:txBody>
        </p:sp>
        <p:sp>
          <p:nvSpPr>
            <p:cNvPr id="13" name="아래쪽 화살표 12"/>
            <p:cNvSpPr/>
            <p:nvPr/>
          </p:nvSpPr>
          <p:spPr>
            <a:xfrm rot="15270732">
              <a:off x="2415591" y="2349085"/>
              <a:ext cx="414149" cy="567585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아래쪽 화살표 13"/>
            <p:cNvSpPr/>
            <p:nvPr/>
          </p:nvSpPr>
          <p:spPr>
            <a:xfrm rot="17506668">
              <a:off x="2404010" y="3333863"/>
              <a:ext cx="414149" cy="567585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아래쪽 화살표 14"/>
            <p:cNvSpPr/>
            <p:nvPr/>
          </p:nvSpPr>
          <p:spPr>
            <a:xfrm rot="17506668">
              <a:off x="4464758" y="2339750"/>
              <a:ext cx="414149" cy="567585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아래쪽 화살표 16"/>
            <p:cNvSpPr/>
            <p:nvPr/>
          </p:nvSpPr>
          <p:spPr>
            <a:xfrm rot="15270732">
              <a:off x="4453178" y="3351316"/>
              <a:ext cx="414149" cy="567585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4969537" y="2245118"/>
              <a:ext cx="1715110" cy="1555687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지역연계센터</a:t>
              </a:r>
              <a:endParaRPr lang="en-US" altLang="ko-KR" dirty="0" smtClean="0"/>
            </a:p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1.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방문 재황 가능여부확인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2.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수가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본인부담금 상담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" name="아래쪽 화살표 18"/>
            <p:cNvSpPr/>
            <p:nvPr/>
          </p:nvSpPr>
          <p:spPr>
            <a:xfrm rot="16200000">
              <a:off x="4464758" y="2843410"/>
              <a:ext cx="414149" cy="569585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아래쪽 화살표 19"/>
            <p:cNvSpPr/>
            <p:nvPr/>
          </p:nvSpPr>
          <p:spPr>
            <a:xfrm rot="16200000">
              <a:off x="6808852" y="2797174"/>
              <a:ext cx="414149" cy="569585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7300719" y="2322682"/>
              <a:ext cx="1604356" cy="154057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재활센터</a:t>
              </a:r>
              <a:endParaRPr lang="en-US" altLang="ko-KR" sz="1000" dirty="0" smtClean="0">
                <a:solidFill>
                  <a:srgbClr val="FF0000"/>
                </a:solidFill>
              </a:endParaRPr>
            </a:p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방문 재활 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스케줄 상담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)</a:t>
              </a:r>
            </a:p>
            <a:p>
              <a:pPr algn="ctr"/>
              <a:endParaRPr lang="ko-KR" altLang="en-US" sz="1500" dirty="0"/>
            </a:p>
          </p:txBody>
        </p:sp>
        <p:sp>
          <p:nvSpPr>
            <p:cNvPr id="22" name="아래쪽 화살표 21"/>
            <p:cNvSpPr/>
            <p:nvPr/>
          </p:nvSpPr>
          <p:spPr>
            <a:xfrm rot="16200000">
              <a:off x="9043460" y="2799875"/>
              <a:ext cx="414149" cy="569585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아래쪽 화살표 24"/>
            <p:cNvSpPr/>
            <p:nvPr/>
          </p:nvSpPr>
          <p:spPr>
            <a:xfrm>
              <a:off x="10203465" y="3847958"/>
              <a:ext cx="414149" cy="569585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9595994" y="2260503"/>
              <a:ext cx="1604356" cy="1502727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 smtClean="0"/>
                <a:t>방문 재활 계획 수립</a:t>
              </a:r>
              <a:endParaRPr lang="en-US" altLang="ko-KR" sz="1500" dirty="0" smtClean="0"/>
            </a:p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방문 재활 시행 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1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주일 전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)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9608361" y="4482418"/>
              <a:ext cx="1604356" cy="1396539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 smtClean="0"/>
                <a:t>방문 재활 시행</a:t>
              </a:r>
              <a:endParaRPr lang="ko-KR" alt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2100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65937" y="452250"/>
            <a:ext cx="9144000" cy="1048087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방문재활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 err="1"/>
              <a:t>회차</a:t>
            </a:r>
            <a:r>
              <a:rPr lang="ko-KR" altLang="en-US" dirty="0"/>
              <a:t> 상담</a:t>
            </a:r>
            <a:r>
              <a:rPr lang="en-US" altLang="ko-KR" sz="4000" b="1" dirty="0" smtClean="0"/>
              <a:t/>
            </a:r>
            <a:br>
              <a:rPr lang="en-US" altLang="ko-KR" sz="4000" b="1" dirty="0" smtClean="0"/>
            </a:br>
            <a:endParaRPr lang="ko-KR" altLang="en-US" sz="4000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718128" y="1468581"/>
            <a:ext cx="10039618" cy="4793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lang="ko-KR" altLang="en-US" sz="1700" dirty="0" smtClean="0"/>
          </a:p>
          <a:p>
            <a:pPr fontAlgn="base"/>
            <a:endParaRPr lang="ko-KR" altLang="en-US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ko-KR" altLang="en-US" dirty="0"/>
          </a:p>
        </p:txBody>
      </p:sp>
      <p:pic>
        <p:nvPicPr>
          <p:cNvPr id="7" name="Picture 2" descr="D:\CELLO병원\첼로병원 로고_한글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85" y="50017"/>
            <a:ext cx="1171174" cy="40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802508" y="112531"/>
            <a:ext cx="1778267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1388532" y="203200"/>
            <a:ext cx="2234127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5913189" y="-7235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-1" y="0"/>
            <a:ext cx="3363472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" name="_x374135640" descr="EMB0000573c008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15" t="16760" r="17339" b="7352"/>
          <a:stretch>
            <a:fillRect/>
          </a:stretch>
        </p:blipFill>
        <p:spPr bwMode="auto">
          <a:xfrm>
            <a:off x="470069" y="1201731"/>
            <a:ext cx="5816353" cy="557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6534481" y="1796528"/>
            <a:ext cx="516645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/>
          </a:p>
          <a:p>
            <a:r>
              <a:rPr lang="en-US" altLang="ko-KR" dirty="0" smtClean="0"/>
              <a:t>2)</a:t>
            </a:r>
            <a:r>
              <a:rPr lang="ko-KR" altLang="en-US" dirty="0" smtClean="0"/>
              <a:t>방문 재활 서비스 안내문</a:t>
            </a:r>
            <a:endParaRPr lang="en-US" altLang="ko-KR" dirty="0" smtClean="0"/>
          </a:p>
          <a:p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처음 가는 선생님 이름 쓰기 연락처는 </a:t>
            </a:r>
            <a:r>
              <a:rPr lang="ko-KR" altLang="en-US" dirty="0" err="1" smtClean="0"/>
              <a:t>업무폰</a:t>
            </a:r>
            <a:r>
              <a:rPr lang="ko-KR" altLang="en-US" dirty="0" smtClean="0"/>
              <a:t> 쓰기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err="1" smtClean="0"/>
              <a:t>방문재활</a:t>
            </a:r>
            <a:r>
              <a:rPr lang="ko-KR" altLang="en-US" dirty="0" smtClean="0"/>
              <a:t> 서비스 </a:t>
            </a:r>
            <a:r>
              <a:rPr lang="ko-KR" altLang="en-US" dirty="0" err="1" smtClean="0"/>
              <a:t>안내무</a:t>
            </a:r>
            <a:r>
              <a:rPr lang="ko-KR" altLang="en-US" dirty="0" smtClean="0"/>
              <a:t> 스캔 </a:t>
            </a:r>
            <a:r>
              <a:rPr lang="en-US" altLang="ko-KR" dirty="0" smtClean="0"/>
              <a:t>xx</a:t>
            </a:r>
          </a:p>
          <a:p>
            <a:r>
              <a:rPr lang="en-US" altLang="ko-KR" dirty="0" smtClean="0"/>
              <a:t>-&gt; </a:t>
            </a:r>
            <a:r>
              <a:rPr lang="ko-KR" altLang="en-US" dirty="0" smtClean="0"/>
              <a:t>환자분 설명 후 드리기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8694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65937" y="452250"/>
            <a:ext cx="9144000" cy="1048087"/>
          </a:xfrm>
        </p:spPr>
        <p:txBody>
          <a:bodyPr>
            <a:normAutofit fontScale="90000"/>
          </a:bodyPr>
          <a:lstStyle/>
          <a:p>
            <a:r>
              <a:rPr lang="ko-KR" altLang="en-US" sz="5400" dirty="0" err="1"/>
              <a:t>방문재활</a:t>
            </a:r>
            <a:r>
              <a:rPr lang="ko-KR" altLang="en-US" sz="5400" dirty="0"/>
              <a:t> </a:t>
            </a:r>
            <a:r>
              <a:rPr lang="en-US" altLang="ko-KR" sz="5400" dirty="0"/>
              <a:t>1</a:t>
            </a:r>
            <a:r>
              <a:rPr lang="ko-KR" altLang="en-US" sz="5400" dirty="0" err="1"/>
              <a:t>회차</a:t>
            </a:r>
            <a:r>
              <a:rPr lang="ko-KR" altLang="en-US" sz="5400" dirty="0"/>
              <a:t> 상담</a:t>
            </a:r>
            <a:r>
              <a:rPr lang="en-US" altLang="ko-KR" sz="4000" b="1" dirty="0" smtClean="0"/>
              <a:t/>
            </a:r>
            <a:br>
              <a:rPr lang="en-US" altLang="ko-KR" sz="4000" b="1" dirty="0" smtClean="0"/>
            </a:br>
            <a:endParaRPr lang="ko-KR" altLang="en-US" sz="4000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718128" y="1468581"/>
            <a:ext cx="10039618" cy="4793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lang="ko-KR" altLang="en-US" sz="1700" dirty="0" smtClean="0"/>
          </a:p>
          <a:p>
            <a:pPr fontAlgn="base"/>
            <a:endParaRPr lang="ko-KR" altLang="en-US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ko-KR" altLang="en-US" dirty="0"/>
          </a:p>
        </p:txBody>
      </p:sp>
      <p:pic>
        <p:nvPicPr>
          <p:cNvPr id="7" name="Picture 2" descr="D:\CELLO병원\첼로병원 로고_한글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85" y="50017"/>
            <a:ext cx="1171174" cy="40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802508" y="112531"/>
            <a:ext cx="1778267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1388532" y="203200"/>
            <a:ext cx="2234127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5913189" y="-7235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-1" y="0"/>
            <a:ext cx="3363472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-5019570" y="419062"/>
            <a:ext cx="40541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-1830367" y="287519"/>
            <a:ext cx="4111356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-2577800" y="203200"/>
            <a:ext cx="4183839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-1940910" y="281169"/>
            <a:ext cx="3996598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3177798" y="12692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9" name="_x376067216" descr="EMB00003284bef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8" t="16728" r="18054" b="7805"/>
          <a:stretch>
            <a:fillRect/>
          </a:stretch>
        </p:blipFill>
        <p:spPr bwMode="auto">
          <a:xfrm>
            <a:off x="271191" y="1115508"/>
            <a:ext cx="5528733" cy="556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8530349" y="140633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101" name="_x377489360" descr="EMB00003284bf0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9" t="16925" r="51811" b="8200"/>
          <a:stretch>
            <a:fillRect/>
          </a:stretch>
        </p:blipFill>
        <p:spPr bwMode="auto">
          <a:xfrm>
            <a:off x="5757333" y="1138059"/>
            <a:ext cx="5447350" cy="548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51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65937" y="452250"/>
            <a:ext cx="9144000" cy="1048087"/>
          </a:xfrm>
        </p:spPr>
        <p:txBody>
          <a:bodyPr>
            <a:normAutofit fontScale="90000"/>
          </a:bodyPr>
          <a:lstStyle/>
          <a:p>
            <a:r>
              <a:rPr lang="ko-KR" altLang="en-US" sz="5600" dirty="0" smtClean="0"/>
              <a:t>방문 재활 서약서</a:t>
            </a:r>
            <a:r>
              <a:rPr lang="en-US" altLang="ko-KR" sz="4000" b="1" dirty="0" smtClean="0"/>
              <a:t/>
            </a:r>
            <a:br>
              <a:rPr lang="en-US" altLang="ko-KR" sz="4000" b="1" dirty="0" smtClean="0"/>
            </a:br>
            <a:endParaRPr lang="ko-KR" altLang="en-US" sz="4000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718128" y="1468581"/>
            <a:ext cx="10039618" cy="4793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lang="ko-KR" altLang="en-US" sz="1700" dirty="0" smtClean="0"/>
          </a:p>
          <a:p>
            <a:pPr fontAlgn="base"/>
            <a:endParaRPr lang="ko-KR" altLang="en-US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ko-KR" altLang="en-US" dirty="0"/>
          </a:p>
        </p:txBody>
      </p:sp>
      <p:pic>
        <p:nvPicPr>
          <p:cNvPr id="7" name="Picture 2" descr="D:\CELLO병원\첼로병원 로고_한글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85" y="50017"/>
            <a:ext cx="1171174" cy="40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802508" y="112531"/>
            <a:ext cx="1778267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1388532" y="203200"/>
            <a:ext cx="2234127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5913189" y="-7235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-1" y="0"/>
            <a:ext cx="3363472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-5019570" y="419062"/>
            <a:ext cx="40541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-1830367" y="287519"/>
            <a:ext cx="4111356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-2577800" y="203200"/>
            <a:ext cx="4183839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-2484191" y="203200"/>
            <a:ext cx="3897819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" name="_x372813032" descr="EMB00003284bef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8" t="16925" r="52031" b="8589"/>
          <a:stretch>
            <a:fillRect/>
          </a:stretch>
        </p:blipFill>
        <p:spPr bwMode="auto">
          <a:xfrm>
            <a:off x="420869" y="1194321"/>
            <a:ext cx="5317068" cy="557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6121905" y="3337621"/>
            <a:ext cx="46358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 smtClean="0"/>
              <a:t>방문재활</a:t>
            </a:r>
            <a:r>
              <a:rPr lang="ko-KR" altLang="en-US" dirty="0" smtClean="0"/>
              <a:t> 나가는 선생님 학대 금지 서약서 작성 후 </a:t>
            </a:r>
            <a:r>
              <a:rPr lang="en-US" altLang="ko-KR" dirty="0" smtClean="0"/>
              <a:t>EMR</a:t>
            </a:r>
            <a:r>
              <a:rPr lang="ko-KR" altLang="en-US" dirty="0" smtClean="0"/>
              <a:t>에 스캔하여 올림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4075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90133" y="-92161"/>
            <a:ext cx="9144000" cy="1088822"/>
          </a:xfrm>
        </p:spPr>
        <p:txBody>
          <a:bodyPr>
            <a:normAutofit/>
          </a:bodyPr>
          <a:lstStyle/>
          <a:p>
            <a:r>
              <a:rPr lang="ko-KR" altLang="en-US" sz="5000" dirty="0" err="1" smtClean="0"/>
              <a:t>방문재활</a:t>
            </a:r>
            <a:r>
              <a:rPr lang="ko-KR" altLang="en-US" sz="5000" dirty="0" smtClean="0"/>
              <a:t> 치료 확인서</a:t>
            </a:r>
            <a:endParaRPr lang="ko-KR" altLang="en-US" sz="5000" dirty="0"/>
          </a:p>
        </p:txBody>
      </p:sp>
      <p:pic>
        <p:nvPicPr>
          <p:cNvPr id="5" name="Picture 2" descr="D:\CELLO병원\첼로병원 로고_한글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85" y="50017"/>
            <a:ext cx="1171174" cy="40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-916912" y="88135"/>
            <a:ext cx="5009551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-16882196" y="0"/>
            <a:ext cx="3301295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681962" y="2776360"/>
            <a:ext cx="98975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endParaRPr lang="en-US" altLang="ko-KR" sz="1500" dirty="0" smtClean="0"/>
          </a:p>
          <a:p>
            <a:pPr lvl="0" fontAlgn="base"/>
            <a:r>
              <a:rPr lang="en-US" altLang="ko-KR" sz="1500" dirty="0" smtClean="0"/>
              <a:t>1. </a:t>
            </a:r>
            <a:r>
              <a:rPr lang="ko-KR" altLang="en-US" sz="1500" dirty="0" smtClean="0"/>
              <a:t>방문 재활 기록지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작성하여 기관 보관 </a:t>
            </a:r>
            <a:endParaRPr lang="en-US" altLang="ko-KR" sz="1500" dirty="0" smtClean="0"/>
          </a:p>
          <a:p>
            <a:pPr lvl="0" fontAlgn="base"/>
            <a:r>
              <a:rPr lang="en-US" altLang="ko-KR" sz="1500" dirty="0" smtClean="0"/>
              <a:t>  (</a:t>
            </a:r>
            <a:r>
              <a:rPr lang="ko-KR" altLang="en-US" sz="1500" dirty="0" smtClean="0"/>
              <a:t>날짜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시간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보호자 서명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치료사 서명 받음</a:t>
            </a:r>
            <a:r>
              <a:rPr lang="en-US" altLang="ko-KR" sz="1500" dirty="0" smtClean="0"/>
              <a:t>.)</a:t>
            </a:r>
          </a:p>
          <a:p>
            <a:pPr lvl="0" fontAlgn="base"/>
            <a:r>
              <a:rPr lang="en-US" altLang="ko-KR" sz="1500" dirty="0" smtClean="0"/>
              <a:t>-&gt; </a:t>
            </a:r>
            <a:r>
              <a:rPr lang="ko-KR" altLang="en-US" sz="1500" dirty="0" smtClean="0"/>
              <a:t>완료 후 </a:t>
            </a:r>
            <a:r>
              <a:rPr lang="en-US" altLang="ko-KR" sz="1500" dirty="0" smtClean="0"/>
              <a:t>2</a:t>
            </a:r>
            <a:r>
              <a:rPr lang="ko-KR" altLang="en-US" sz="1500" dirty="0" smtClean="0"/>
              <a:t>층 행정실에 보관</a:t>
            </a:r>
            <a:endParaRPr lang="en-US" altLang="ko-KR" sz="1500" dirty="0" smtClean="0"/>
          </a:p>
          <a:p>
            <a:pPr lvl="0" fontAlgn="base"/>
            <a:endParaRPr lang="en-US" altLang="ko-KR" sz="1500" dirty="0"/>
          </a:p>
          <a:p>
            <a:pPr lvl="0" fontAlgn="base"/>
            <a:r>
              <a:rPr lang="en-US" altLang="ko-KR" sz="1500" dirty="0" smtClean="0"/>
              <a:t>2. </a:t>
            </a:r>
            <a:r>
              <a:rPr lang="ko-KR" altLang="en-US" sz="1500" dirty="0" smtClean="0"/>
              <a:t>치료 완료 후 환자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치료사 서명 </a:t>
            </a:r>
            <a:endParaRPr lang="en-US" altLang="ko-KR" sz="1500" dirty="0" smtClean="0"/>
          </a:p>
          <a:p>
            <a:pPr lvl="0" fontAlgn="base"/>
            <a:endParaRPr lang="en-US" altLang="ko-KR" sz="1500" dirty="0"/>
          </a:p>
          <a:p>
            <a:pPr lvl="0" fontAlgn="base"/>
            <a:r>
              <a:rPr lang="en-US" altLang="ko-KR" sz="1500" dirty="0" smtClean="0"/>
              <a:t>3. </a:t>
            </a:r>
            <a:r>
              <a:rPr lang="ko-KR" altLang="en-US" sz="1500" dirty="0" smtClean="0"/>
              <a:t>시간 </a:t>
            </a:r>
            <a:r>
              <a:rPr lang="en-US" altLang="ko-KR" sz="1500" dirty="0" smtClean="0"/>
              <a:t>17:00~18:00 </a:t>
            </a:r>
            <a:r>
              <a:rPr lang="ko-KR" altLang="en-US" sz="1500" dirty="0" smtClean="0"/>
              <a:t>으로 작성</a:t>
            </a:r>
            <a:endParaRPr lang="en-US" altLang="ko-KR" sz="1500" dirty="0" smtClean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76956312" descr="EMB00001bfc0da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" t="18314" r="67053" b="8344"/>
          <a:stretch>
            <a:fillRect/>
          </a:stretch>
        </p:blipFill>
        <p:spPr bwMode="auto">
          <a:xfrm>
            <a:off x="182540" y="823112"/>
            <a:ext cx="6235570" cy="592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21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65937" y="452250"/>
            <a:ext cx="9144000" cy="1048087"/>
          </a:xfrm>
        </p:spPr>
        <p:txBody>
          <a:bodyPr>
            <a:normAutofit fontScale="90000"/>
          </a:bodyPr>
          <a:lstStyle/>
          <a:p>
            <a:r>
              <a:rPr lang="ko-KR" altLang="en-US" sz="5600" dirty="0" smtClean="0"/>
              <a:t>스캔 방법</a:t>
            </a:r>
            <a:r>
              <a:rPr lang="en-US" altLang="ko-KR" sz="4000" b="1" dirty="0" smtClean="0"/>
              <a:t/>
            </a:r>
            <a:br>
              <a:rPr lang="en-US" altLang="ko-KR" sz="4000" b="1" dirty="0" smtClean="0"/>
            </a:br>
            <a:endParaRPr lang="ko-KR" altLang="en-US" sz="4000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230776" y="6326331"/>
            <a:ext cx="10039618" cy="4793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lang="ko-KR" altLang="en-US" sz="1700" dirty="0" smtClean="0"/>
          </a:p>
          <a:p>
            <a:pPr fontAlgn="base"/>
            <a:endParaRPr lang="ko-KR" altLang="en-US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ko-KR" altLang="en-US" dirty="0"/>
          </a:p>
        </p:txBody>
      </p:sp>
      <p:pic>
        <p:nvPicPr>
          <p:cNvPr id="7" name="Picture 2" descr="D:\CELLO병원\첼로병원 로고_한글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85" y="50017"/>
            <a:ext cx="1171174" cy="40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802508" y="112531"/>
            <a:ext cx="1778267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1388532" y="203200"/>
            <a:ext cx="2234127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5913189" y="-7235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-1" y="0"/>
            <a:ext cx="3363472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-5019570" y="419062"/>
            <a:ext cx="40541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-1830367" y="287519"/>
            <a:ext cx="4111356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-2577800" y="203200"/>
            <a:ext cx="4183839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-2484191" y="203200"/>
            <a:ext cx="3897819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-754920" y="434865"/>
            <a:ext cx="1495482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8550984" descr="EMB000029b81b7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5" t="1797" r="4021" b="5685"/>
          <a:stretch>
            <a:fillRect/>
          </a:stretch>
        </p:blipFill>
        <p:spPr bwMode="auto">
          <a:xfrm>
            <a:off x="-1" y="1033716"/>
            <a:ext cx="5048251" cy="211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타원 18"/>
          <p:cNvSpPr/>
          <p:nvPr/>
        </p:nvSpPr>
        <p:spPr>
          <a:xfrm>
            <a:off x="2771775" y="960581"/>
            <a:ext cx="552450" cy="3505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5311399" y="42390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48549224" descr="EMB000029b81b7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5" r="1552" b="4347"/>
          <a:stretch>
            <a:fillRect/>
          </a:stretch>
        </p:blipFill>
        <p:spPr bwMode="auto">
          <a:xfrm>
            <a:off x="5311399" y="1092124"/>
            <a:ext cx="5261687" cy="206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타원 19"/>
          <p:cNvSpPr/>
          <p:nvPr/>
        </p:nvSpPr>
        <p:spPr>
          <a:xfrm>
            <a:off x="6324599" y="1219199"/>
            <a:ext cx="492481" cy="2811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15887" y="2641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_x48552984" descr="EMB000029b81b7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7" r="8659" b="7254"/>
          <a:stretch>
            <a:fillRect/>
          </a:stretch>
        </p:blipFill>
        <p:spPr bwMode="auto">
          <a:xfrm>
            <a:off x="115887" y="3152775"/>
            <a:ext cx="5195512" cy="241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타원 22"/>
          <p:cNvSpPr/>
          <p:nvPr/>
        </p:nvSpPr>
        <p:spPr>
          <a:xfrm>
            <a:off x="4555769" y="4194187"/>
            <a:ext cx="492481" cy="2811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5311399" y="2641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1" name="_x131816640" descr="EMB000029b81b7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00" b="4662"/>
          <a:stretch>
            <a:fillRect/>
          </a:stretch>
        </p:blipFill>
        <p:spPr bwMode="auto">
          <a:xfrm>
            <a:off x="5311399" y="3098800"/>
            <a:ext cx="5261687" cy="247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타원 25"/>
          <p:cNvSpPr/>
          <p:nvPr/>
        </p:nvSpPr>
        <p:spPr>
          <a:xfrm>
            <a:off x="7517510" y="4065705"/>
            <a:ext cx="663931" cy="2811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8642351" y="3348038"/>
            <a:ext cx="387350" cy="2571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388532" y="2051234"/>
            <a:ext cx="2818070" cy="461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1. </a:t>
            </a:r>
            <a:r>
              <a:rPr lang="ko-KR" altLang="en-US" dirty="0" smtClean="0"/>
              <a:t>문서 스캔</a:t>
            </a:r>
            <a:r>
              <a:rPr lang="en-US" altLang="ko-KR" dirty="0" smtClean="0"/>
              <a:t>(</a:t>
            </a:r>
            <a:r>
              <a:rPr lang="ko-KR" altLang="en-US" dirty="0" smtClean="0"/>
              <a:t>컬러</a:t>
            </a:r>
            <a:r>
              <a:rPr lang="en-US" altLang="ko-KR" dirty="0" smtClean="0"/>
              <a:t>) </a:t>
            </a:r>
            <a:r>
              <a:rPr lang="ko-KR" altLang="en-US" dirty="0" smtClean="0"/>
              <a:t>누른다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6976532" y="1964104"/>
            <a:ext cx="3475568" cy="461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2. </a:t>
            </a:r>
            <a:r>
              <a:rPr lang="ko-KR" altLang="en-US" dirty="0" smtClean="0"/>
              <a:t>마우스 오른쪽 눌러 저장하기 누른다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1388532" y="4114977"/>
            <a:ext cx="2818070" cy="461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3. </a:t>
            </a:r>
            <a:r>
              <a:rPr lang="ko-KR" altLang="en-US" dirty="0" smtClean="0"/>
              <a:t>스캔을 누른다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6324599" y="4971883"/>
            <a:ext cx="4025101" cy="794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34. </a:t>
            </a:r>
            <a:r>
              <a:rPr lang="ko-KR" altLang="en-US" dirty="0" err="1" smtClean="0"/>
              <a:t>방문재활에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방문재활</a:t>
            </a:r>
            <a:r>
              <a:rPr lang="ko-KR" altLang="en-US" dirty="0" smtClean="0"/>
              <a:t> 신청서 및 서약서 누른 후 저장하기를 누른다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098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314643"/>
            <a:ext cx="9144000" cy="1088822"/>
          </a:xfrm>
        </p:spPr>
        <p:txBody>
          <a:bodyPr>
            <a:normAutofit/>
          </a:bodyPr>
          <a:lstStyle/>
          <a:p>
            <a:r>
              <a:rPr lang="ko-KR" altLang="en-US" sz="5000" dirty="0" smtClean="0"/>
              <a:t>방문 재활 프로토콜 </a:t>
            </a:r>
            <a:endParaRPr lang="ko-KR" altLang="en-US" sz="5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                            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2" y="1681797"/>
            <a:ext cx="11330246" cy="4646815"/>
          </a:xfrm>
          <a:prstGeom prst="rect">
            <a:avLst/>
          </a:prstGeom>
        </p:spPr>
      </p:pic>
      <p:pic>
        <p:nvPicPr>
          <p:cNvPr id="6" name="Picture 2" descr="D:\CELLO병원\첼로병원 로고_한글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85" y="50017"/>
            <a:ext cx="1171174" cy="40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68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82436" y="273079"/>
            <a:ext cx="9144000" cy="1088822"/>
          </a:xfrm>
        </p:spPr>
        <p:txBody>
          <a:bodyPr/>
          <a:lstStyle/>
          <a:p>
            <a:r>
              <a:rPr lang="ko-KR" altLang="en-US" dirty="0" smtClean="0"/>
              <a:t>방문 재활 프로토콜 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987434" y="3560841"/>
            <a:ext cx="9144000" cy="1655762"/>
          </a:xfrm>
        </p:spPr>
        <p:txBody>
          <a:bodyPr/>
          <a:lstStyle/>
          <a:p>
            <a:r>
              <a:rPr lang="en-US" altLang="ko-KR" dirty="0" smtClean="0"/>
              <a:t>                             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735061" y="1562793"/>
            <a:ext cx="11235266" cy="5128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sz="2200" b="1" dirty="0" smtClean="0"/>
              <a:t>방문 재활 진행</a:t>
            </a:r>
            <a:endParaRPr lang="en-US" altLang="ko-KR" sz="2200" b="1" dirty="0" smtClean="0"/>
          </a:p>
          <a:p>
            <a:pPr fontAlgn="base"/>
            <a:r>
              <a:rPr lang="en-US" altLang="ko-KR" sz="1700" dirty="0" smtClean="0"/>
              <a:t>1. </a:t>
            </a:r>
            <a:r>
              <a:rPr lang="ko-KR" altLang="en-US" sz="1700" dirty="0" smtClean="0"/>
              <a:t>치료사 </a:t>
            </a:r>
            <a:r>
              <a:rPr lang="en-US" altLang="ko-KR" sz="1700" dirty="0" smtClean="0"/>
              <a:t>2</a:t>
            </a:r>
            <a:r>
              <a:rPr lang="ko-KR" altLang="en-US" sz="1700" dirty="0" smtClean="0"/>
              <a:t>인</a:t>
            </a:r>
            <a:r>
              <a:rPr lang="en-US" altLang="ko-KR" sz="1700" dirty="0" smtClean="0"/>
              <a:t> 60</a:t>
            </a:r>
            <a:r>
              <a:rPr lang="ko-KR" altLang="en-US" sz="1700" dirty="0" smtClean="0"/>
              <a:t>분간</a:t>
            </a:r>
            <a:r>
              <a:rPr lang="en-US" altLang="ko-KR" sz="1700" dirty="0" smtClean="0"/>
              <a:t> </a:t>
            </a:r>
            <a:r>
              <a:rPr lang="ko-KR" altLang="en-US" sz="1700" dirty="0" smtClean="0"/>
              <a:t>방문 재활 진행하는 것을 원칙으로 한다</a:t>
            </a:r>
            <a:r>
              <a:rPr lang="en-US" altLang="ko-KR" sz="1700" dirty="0" smtClean="0"/>
              <a:t>.(</a:t>
            </a:r>
            <a:r>
              <a:rPr lang="ko-KR" altLang="en-US" sz="1700" dirty="0" smtClean="0"/>
              <a:t>치료사 </a:t>
            </a:r>
            <a:r>
              <a:rPr lang="en-US" altLang="ko-KR" sz="1700" dirty="0" smtClean="0"/>
              <a:t>2</a:t>
            </a:r>
            <a:r>
              <a:rPr lang="ko-KR" altLang="en-US" sz="1700" dirty="0" smtClean="0"/>
              <a:t>명 </a:t>
            </a:r>
            <a:r>
              <a:rPr lang="en-US" altLang="ko-KR" sz="1700" dirty="0" smtClean="0"/>
              <a:t>30</a:t>
            </a:r>
            <a:r>
              <a:rPr lang="ko-KR" altLang="en-US" sz="1700" dirty="0" smtClean="0"/>
              <a:t>분씩 진행</a:t>
            </a:r>
            <a:r>
              <a:rPr lang="en-US" altLang="ko-KR" sz="1700" dirty="0" smtClean="0"/>
              <a:t>)</a:t>
            </a:r>
          </a:p>
          <a:p>
            <a:pPr fontAlgn="base"/>
            <a:r>
              <a:rPr lang="en-US" altLang="ko-KR" sz="1700" dirty="0" smtClean="0">
                <a:solidFill>
                  <a:srgbClr val="FF0000"/>
                </a:solidFill>
              </a:rPr>
              <a:t>2. </a:t>
            </a:r>
            <a:r>
              <a:rPr lang="ko-KR" altLang="en-US" sz="1700" dirty="0" smtClean="0">
                <a:solidFill>
                  <a:srgbClr val="FF0000"/>
                </a:solidFill>
              </a:rPr>
              <a:t>방문 재활 스케줄은 </a:t>
            </a:r>
            <a:r>
              <a:rPr lang="en-US" altLang="ko-KR" sz="1700" dirty="0" smtClean="0">
                <a:solidFill>
                  <a:srgbClr val="FF0000"/>
                </a:solidFill>
              </a:rPr>
              <a:t>17:00~18:00 </a:t>
            </a:r>
            <a:r>
              <a:rPr lang="ko-KR" altLang="en-US" sz="1700" dirty="0" smtClean="0">
                <a:solidFill>
                  <a:srgbClr val="FF0000"/>
                </a:solidFill>
              </a:rPr>
              <a:t>로 스케줄 잡는다</a:t>
            </a:r>
            <a:r>
              <a:rPr lang="en-US" altLang="ko-KR" sz="1700" dirty="0" smtClean="0">
                <a:solidFill>
                  <a:srgbClr val="FF0000"/>
                </a:solidFill>
              </a:rPr>
              <a:t>.</a:t>
            </a:r>
            <a:r>
              <a:rPr lang="ko-KR" altLang="en-US" sz="1700" dirty="0" smtClean="0">
                <a:solidFill>
                  <a:srgbClr val="FF0000"/>
                </a:solidFill>
              </a:rPr>
              <a:t> </a:t>
            </a:r>
            <a:endParaRPr lang="en-US" altLang="ko-KR" sz="1700" dirty="0" smtClean="0">
              <a:solidFill>
                <a:srgbClr val="FF0000"/>
              </a:solidFill>
            </a:endParaRPr>
          </a:p>
          <a:p>
            <a:pPr fontAlgn="base"/>
            <a:r>
              <a:rPr lang="en-US" altLang="ko-KR" sz="1700" dirty="0"/>
              <a:t> </a:t>
            </a:r>
            <a:endParaRPr lang="en-US" altLang="ko-KR" sz="1700" dirty="0" smtClean="0"/>
          </a:p>
          <a:p>
            <a:pPr fontAlgn="base"/>
            <a:endParaRPr lang="en-US" altLang="ko-KR" sz="1700" dirty="0"/>
          </a:p>
          <a:p>
            <a:pPr fontAlgn="base"/>
            <a:endParaRPr lang="en-US" altLang="ko-KR" sz="1700" dirty="0" smtClean="0"/>
          </a:p>
          <a:p>
            <a:pPr fontAlgn="base"/>
            <a:endParaRPr lang="en-US" altLang="ko-KR" sz="1700" dirty="0"/>
          </a:p>
          <a:p>
            <a:pPr fontAlgn="base"/>
            <a:endParaRPr lang="en-US" altLang="ko-KR" sz="1700" dirty="0" smtClean="0"/>
          </a:p>
          <a:p>
            <a:pPr fontAlgn="base"/>
            <a:endParaRPr lang="en-US" altLang="ko-KR" sz="1700" dirty="0"/>
          </a:p>
          <a:p>
            <a:pPr fontAlgn="base"/>
            <a:endParaRPr lang="en-US" altLang="ko-KR" sz="1700" dirty="0" smtClean="0"/>
          </a:p>
          <a:p>
            <a:pPr fontAlgn="base"/>
            <a:endParaRPr lang="en-US" altLang="ko-KR" sz="1700" dirty="0"/>
          </a:p>
          <a:p>
            <a:pPr fontAlgn="base"/>
            <a:r>
              <a:rPr lang="en-US" altLang="ko-KR" sz="1700" dirty="0" smtClean="0">
                <a:solidFill>
                  <a:srgbClr val="FF0000"/>
                </a:solidFill>
              </a:rPr>
              <a:t>3</a:t>
            </a:r>
            <a:r>
              <a:rPr lang="en-US" altLang="ko-KR" sz="1700" dirty="0">
                <a:solidFill>
                  <a:srgbClr val="FF0000"/>
                </a:solidFill>
              </a:rPr>
              <a:t>. </a:t>
            </a:r>
            <a:r>
              <a:rPr lang="ko-KR" altLang="en-US" sz="1700" dirty="0">
                <a:solidFill>
                  <a:srgbClr val="FF0000"/>
                </a:solidFill>
              </a:rPr>
              <a:t>월수</a:t>
            </a:r>
            <a:r>
              <a:rPr lang="en-US" altLang="ko-KR" sz="1700" dirty="0">
                <a:solidFill>
                  <a:srgbClr val="FF0000"/>
                </a:solidFill>
              </a:rPr>
              <a:t>, </a:t>
            </a:r>
            <a:r>
              <a:rPr lang="ko-KR" altLang="en-US" sz="1700" dirty="0">
                <a:solidFill>
                  <a:srgbClr val="FF0000"/>
                </a:solidFill>
              </a:rPr>
              <a:t>화목</a:t>
            </a:r>
            <a:r>
              <a:rPr lang="en-US" altLang="ko-KR" sz="1700" dirty="0">
                <a:solidFill>
                  <a:srgbClr val="FF0000"/>
                </a:solidFill>
              </a:rPr>
              <a:t>, </a:t>
            </a:r>
            <a:r>
              <a:rPr lang="ko-KR" altLang="en-US" sz="1700" dirty="0">
                <a:solidFill>
                  <a:srgbClr val="FF0000"/>
                </a:solidFill>
              </a:rPr>
              <a:t>수금 </a:t>
            </a:r>
            <a:r>
              <a:rPr lang="en-US" altLang="ko-KR" sz="1700" dirty="0">
                <a:solidFill>
                  <a:srgbClr val="FF0000"/>
                </a:solidFill>
              </a:rPr>
              <a:t>1</a:t>
            </a:r>
            <a:r>
              <a:rPr lang="ko-KR" altLang="en-US" sz="1700" dirty="0">
                <a:solidFill>
                  <a:srgbClr val="FF0000"/>
                </a:solidFill>
              </a:rPr>
              <a:t>주일에 </a:t>
            </a:r>
            <a:r>
              <a:rPr lang="en-US" altLang="ko-KR" sz="1700" dirty="0">
                <a:solidFill>
                  <a:srgbClr val="FF0000"/>
                </a:solidFill>
              </a:rPr>
              <a:t>2</a:t>
            </a:r>
            <a:r>
              <a:rPr lang="ko-KR" altLang="en-US" sz="1700" dirty="0">
                <a:solidFill>
                  <a:srgbClr val="FF0000"/>
                </a:solidFill>
              </a:rPr>
              <a:t>번 스케줄을 잡는다</a:t>
            </a:r>
            <a:r>
              <a:rPr lang="en-US" altLang="ko-KR" sz="1700" dirty="0">
                <a:solidFill>
                  <a:srgbClr val="FF0000"/>
                </a:solidFill>
              </a:rPr>
              <a:t>.  </a:t>
            </a:r>
            <a:endParaRPr lang="en-US" altLang="ko-KR" sz="1700" dirty="0" smtClean="0"/>
          </a:p>
          <a:p>
            <a:pPr marL="285750" indent="-285750" fontAlgn="base">
              <a:buFontTx/>
              <a:buChar char="-"/>
            </a:pPr>
            <a:endParaRPr lang="ko-KR" altLang="en-US" sz="1700" dirty="0" smtClean="0"/>
          </a:p>
          <a:p>
            <a:pPr fontAlgn="base"/>
            <a:endParaRPr lang="ko-KR" altLang="en-US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sz="1700" dirty="0" smtClean="0"/>
          </a:p>
          <a:p>
            <a:pPr fontAlgn="base"/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287897"/>
              </p:ext>
            </p:extLst>
          </p:nvPr>
        </p:nvGraphicFramePr>
        <p:xfrm>
          <a:off x="250996" y="2842953"/>
          <a:ext cx="7337367" cy="2457874"/>
        </p:xfrm>
        <a:graphic>
          <a:graphicData uri="http://schemas.openxmlformats.org/drawingml/2006/table">
            <a:tbl>
              <a:tblPr/>
              <a:tblGrid>
                <a:gridCol w="1764912">
                  <a:extLst>
                    <a:ext uri="{9D8B030D-6E8A-4147-A177-3AD203B41FA5}">
                      <a16:colId xmlns:a16="http://schemas.microsoft.com/office/drawing/2014/main" val="1999485821"/>
                    </a:ext>
                  </a:extLst>
                </a:gridCol>
                <a:gridCol w="2351782">
                  <a:extLst>
                    <a:ext uri="{9D8B030D-6E8A-4147-A177-3AD203B41FA5}">
                      <a16:colId xmlns:a16="http://schemas.microsoft.com/office/drawing/2014/main" val="1425644200"/>
                    </a:ext>
                  </a:extLst>
                </a:gridCol>
                <a:gridCol w="3220673">
                  <a:extLst>
                    <a:ext uri="{9D8B030D-6E8A-4147-A177-3AD203B41FA5}">
                      <a16:colId xmlns:a16="http://schemas.microsoft.com/office/drawing/2014/main" val="2353641452"/>
                    </a:ext>
                  </a:extLst>
                </a:gridCol>
              </a:tblGrid>
              <a:tr h="1326304">
                <a:tc>
                  <a:txBody>
                    <a:bodyPr/>
                    <a:lstStyle/>
                    <a:p>
                      <a:pPr marL="0" marR="0" indent="-128397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1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1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1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772195"/>
                  </a:ext>
                </a:extLst>
              </a:tr>
              <a:tr h="3710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3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고딕"/>
                        </a:rPr>
                        <a:t>이동 타임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3810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-3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고딕"/>
                        </a:rPr>
                        <a:t>16:30~17:00(30</a:t>
                      </a:r>
                      <a:r>
                        <a:rPr lang="ko-KR" altLang="en-US" sz="1600" kern="0" spc="-3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고딕"/>
                        </a:rPr>
                        <a:t>분</a:t>
                      </a:r>
                      <a:r>
                        <a:rPr lang="en-US" altLang="ko-KR" sz="1600" kern="0" spc="-3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고딕"/>
                        </a:rPr>
                        <a:t>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3810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870396"/>
                  </a:ext>
                </a:extLst>
              </a:tr>
              <a:tr h="3710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-3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휴먼고딕"/>
                        </a:rPr>
                        <a:t>1 </a:t>
                      </a:r>
                      <a:r>
                        <a:rPr lang="ko-KR" altLang="en-US" sz="1600" kern="0" spc="-30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  <a:ea typeface="휴먼고딕"/>
                        </a:rPr>
                        <a:t>타임</a:t>
                      </a:r>
                      <a:endParaRPr lang="ko-KR" altLang="en-US" sz="1600" kern="0" spc="0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3810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-30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  <a:ea typeface="휴먼고딕"/>
                        </a:rPr>
                        <a:t>17:00~18:00(60</a:t>
                      </a:r>
                      <a:r>
                        <a:rPr lang="ko-KR" altLang="en-US" sz="1600" kern="0" spc="-3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휴먼고딕"/>
                        </a:rPr>
                        <a:t>분</a:t>
                      </a:r>
                      <a:r>
                        <a:rPr lang="en-US" altLang="ko-KR" sz="1600" kern="0" spc="-3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휴먼고딕"/>
                        </a:rPr>
                        <a:t>)</a:t>
                      </a:r>
                      <a:endParaRPr lang="ko-KR" altLang="en-US" sz="1600" kern="0" spc="0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3810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30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  <a:ea typeface="휴먼고딕"/>
                        </a:rPr>
                        <a:t>방문 재활 </a:t>
                      </a:r>
                      <a:r>
                        <a:rPr lang="ko-KR" altLang="en-US" sz="1600" kern="0" spc="-3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휴먼고딕"/>
                        </a:rPr>
                        <a:t>진행 </a:t>
                      </a:r>
                      <a:endParaRPr lang="ko-KR" altLang="en-US" sz="1600" kern="0" spc="0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531807"/>
                  </a:ext>
                </a:extLst>
              </a:tr>
              <a:tr h="3710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3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고딕"/>
                        </a:rPr>
                        <a:t>이동 타임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3810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-3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고딕"/>
                        </a:rPr>
                        <a:t>18:00~18:30(30</a:t>
                      </a:r>
                      <a:r>
                        <a:rPr lang="ko-KR" altLang="en-US" sz="1600" kern="0" spc="-3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고딕"/>
                        </a:rPr>
                        <a:t>분</a:t>
                      </a:r>
                      <a:r>
                        <a:rPr lang="en-US" altLang="ko-KR" sz="1600" kern="0" spc="-3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고딕"/>
                        </a:rPr>
                        <a:t>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3810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5009158"/>
                  </a:ext>
                </a:extLst>
              </a:tr>
            </a:tbl>
          </a:graphicData>
        </a:graphic>
      </p:graphicFrame>
      <p:pic>
        <p:nvPicPr>
          <p:cNvPr id="7" name="Picture 2" descr="D:\CELLO병원\첼로병원 로고_한글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85" y="50017"/>
            <a:ext cx="1171174" cy="40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7588363" y="3800659"/>
            <a:ext cx="4151998" cy="653218"/>
            <a:chOff x="7498425" y="3597579"/>
            <a:chExt cx="4151998" cy="653218"/>
          </a:xfrm>
        </p:grpSpPr>
        <p:sp>
          <p:nvSpPr>
            <p:cNvPr id="4" name="오른쪽 화살표 3"/>
            <p:cNvSpPr/>
            <p:nvPr/>
          </p:nvSpPr>
          <p:spPr>
            <a:xfrm>
              <a:off x="7498425" y="3713464"/>
              <a:ext cx="816032" cy="53733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8407788" y="3597579"/>
              <a:ext cx="3242635" cy="65321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이동시간까지 총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2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시간 소요 예상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956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40873" y="390843"/>
            <a:ext cx="9144000" cy="1088822"/>
          </a:xfrm>
        </p:spPr>
        <p:txBody>
          <a:bodyPr>
            <a:normAutofit/>
          </a:bodyPr>
          <a:lstStyle/>
          <a:p>
            <a:r>
              <a:rPr lang="ko-KR" altLang="en-US" sz="5000" dirty="0" smtClean="0"/>
              <a:t>방문 </a:t>
            </a:r>
            <a:r>
              <a:rPr lang="ko-KR" altLang="en-US" sz="5000" dirty="0" err="1" smtClean="0"/>
              <a:t>재활대상자</a:t>
            </a:r>
            <a:r>
              <a:rPr lang="ko-KR" altLang="en-US" sz="5000" dirty="0" smtClean="0"/>
              <a:t> </a:t>
            </a:r>
            <a:endParaRPr lang="ko-KR" altLang="en-US" sz="5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                            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933797" y="1477545"/>
            <a:ext cx="1015815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20000"/>
              </a:lnSpc>
            </a:pPr>
            <a:r>
              <a:rPr lang="ko-KR" altLang="en-US" sz="1500" kern="0" dirty="0" smtClean="0">
                <a:solidFill>
                  <a:srgbClr val="000000"/>
                </a:solidFill>
                <a:latin typeface="바탕" panose="02030600000101010101" pitchFamily="18" charset="-127"/>
              </a:rPr>
              <a:t> </a:t>
            </a:r>
            <a:endParaRPr lang="en-US" altLang="ko-KR" sz="1500" kern="0" dirty="0">
              <a:solidFill>
                <a:srgbClr val="000000"/>
              </a:solidFill>
              <a:latin typeface="바탕" panose="02030600000101010101" pitchFamily="18" charset="-127"/>
            </a:endParaRPr>
          </a:p>
          <a:p>
            <a:pPr algn="just" fontAlgn="base">
              <a:lnSpc>
                <a:spcPct val="120000"/>
              </a:lnSpc>
            </a:pPr>
            <a:r>
              <a:rPr lang="ko-KR" altLang="en-US" sz="1500" kern="0" dirty="0" smtClean="0">
                <a:solidFill>
                  <a:srgbClr val="000000"/>
                </a:solidFill>
                <a:latin typeface="바탕" panose="02030600000101010101" pitchFamily="18" charset="-127"/>
              </a:rPr>
              <a:t>방문 대상자</a:t>
            </a:r>
            <a:r>
              <a:rPr lang="en-US" altLang="ko-KR" sz="1500" kern="0" dirty="0" smtClean="0">
                <a:solidFill>
                  <a:srgbClr val="000000"/>
                </a:solidFill>
                <a:latin typeface="바탕" panose="02030600000101010101" pitchFamily="18" charset="-127"/>
              </a:rPr>
              <a:t>: </a:t>
            </a:r>
            <a:r>
              <a:rPr lang="ko-KR" altLang="en-US" sz="1500" kern="0" dirty="0" smtClean="0">
                <a:solidFill>
                  <a:srgbClr val="000000"/>
                </a:solidFill>
                <a:latin typeface="바탕" panose="02030600000101010101" pitchFamily="18" charset="-127"/>
              </a:rPr>
              <a:t>재활 의료기관에서 퇴원한 환자가 퇴원 이후에도 남아있는 장애를 지속적으로 관리</a:t>
            </a:r>
            <a:endParaRPr lang="en-US" altLang="ko-KR" sz="1500" kern="0" dirty="0">
              <a:latin typeface="바탕" panose="02030600000101010101" pitchFamily="18" charset="-127"/>
            </a:endParaRPr>
          </a:p>
          <a:p>
            <a:pPr algn="just" fontAlgn="base">
              <a:lnSpc>
                <a:spcPct val="120000"/>
              </a:lnSpc>
            </a:pPr>
            <a:r>
              <a:rPr lang="en-US" altLang="ko-KR" sz="1500" kern="0" dirty="0" smtClean="0">
                <a:latin typeface="바탕" panose="02030600000101010101" pitchFamily="18" charset="-127"/>
              </a:rPr>
              <a:t>1. </a:t>
            </a:r>
            <a:r>
              <a:rPr lang="ko-KR" altLang="en-US" sz="1500" kern="0" dirty="0" smtClean="0">
                <a:solidFill>
                  <a:srgbClr val="FF0000"/>
                </a:solidFill>
                <a:latin typeface="바탕" panose="02030600000101010101" pitchFamily="18" charset="-127"/>
              </a:rPr>
              <a:t>재활의료기간 </a:t>
            </a:r>
            <a:r>
              <a:rPr lang="ko-KR" altLang="en-US" sz="1500" kern="0" dirty="0">
                <a:solidFill>
                  <a:srgbClr val="FF0000"/>
                </a:solidFill>
                <a:latin typeface="바탕" panose="02030600000101010101" pitchFamily="18" charset="-127"/>
              </a:rPr>
              <a:t>퇴원 후 </a:t>
            </a:r>
            <a:r>
              <a:rPr lang="en-US" altLang="ko-KR" sz="1500" kern="0" dirty="0">
                <a:solidFill>
                  <a:srgbClr val="FF0000"/>
                </a:solidFill>
                <a:latin typeface="바탕" panose="02030600000101010101" pitchFamily="18" charset="-127"/>
              </a:rPr>
              <a:t>6</a:t>
            </a:r>
            <a:r>
              <a:rPr lang="ko-KR" altLang="en-US" sz="1500" kern="0" dirty="0" smtClean="0">
                <a:solidFill>
                  <a:srgbClr val="FF0000"/>
                </a:solidFill>
                <a:latin typeface="바탕" panose="02030600000101010101" pitchFamily="18" charset="-127"/>
              </a:rPr>
              <a:t>개월이 지나지 않는 경우</a:t>
            </a:r>
            <a:endParaRPr lang="en-US" altLang="ko-KR" sz="1500" kern="0" dirty="0" smtClean="0">
              <a:solidFill>
                <a:srgbClr val="FF0000"/>
              </a:solidFill>
              <a:latin typeface="바탕" panose="02030600000101010101" pitchFamily="18" charset="-127"/>
            </a:endParaRPr>
          </a:p>
          <a:p>
            <a:pPr algn="just" fontAlgn="base">
              <a:lnSpc>
                <a:spcPct val="120000"/>
              </a:lnSpc>
            </a:pPr>
            <a:r>
              <a:rPr lang="en-US" altLang="ko-KR" sz="1500" kern="0" dirty="0" smtClean="0">
                <a:solidFill>
                  <a:srgbClr val="FF0000"/>
                </a:solidFill>
                <a:latin typeface="바탕" panose="02030600000101010101" pitchFamily="18" charset="-127"/>
              </a:rPr>
              <a:t>2. </a:t>
            </a:r>
            <a:r>
              <a:rPr lang="ko-KR" altLang="en-US" sz="1500" kern="0" dirty="0" smtClean="0">
                <a:solidFill>
                  <a:srgbClr val="FF0000"/>
                </a:solidFill>
                <a:latin typeface="바탕" panose="02030600000101010101" pitchFamily="18" charset="-127"/>
              </a:rPr>
              <a:t>발병 후 </a:t>
            </a:r>
            <a:r>
              <a:rPr lang="en-US" altLang="ko-KR" sz="1500" kern="0" dirty="0" smtClean="0">
                <a:solidFill>
                  <a:srgbClr val="FF0000"/>
                </a:solidFill>
                <a:latin typeface="바탕" panose="02030600000101010101" pitchFamily="18" charset="-127"/>
              </a:rPr>
              <a:t>1</a:t>
            </a:r>
            <a:r>
              <a:rPr lang="ko-KR" altLang="en-US" sz="1500" kern="0" dirty="0" smtClean="0">
                <a:solidFill>
                  <a:srgbClr val="FF0000"/>
                </a:solidFill>
                <a:latin typeface="바탕" panose="02030600000101010101" pitchFamily="18" charset="-127"/>
              </a:rPr>
              <a:t>년 이내 자택으로 퇴원하는 경우</a:t>
            </a:r>
            <a:r>
              <a:rPr lang="en-US" altLang="ko-KR" sz="1500" kern="0" dirty="0" smtClean="0">
                <a:solidFill>
                  <a:srgbClr val="FF0000"/>
                </a:solidFill>
                <a:latin typeface="바탕" panose="02030600000101010101" pitchFamily="18" charset="-127"/>
              </a:rPr>
              <a:t>(</a:t>
            </a:r>
            <a:r>
              <a:rPr lang="ko-KR" altLang="en-US" sz="1500" kern="0" dirty="0" smtClean="0">
                <a:solidFill>
                  <a:srgbClr val="FF0000"/>
                </a:solidFill>
                <a:latin typeface="바탕" panose="02030600000101010101" pitchFamily="18" charset="-127"/>
              </a:rPr>
              <a:t>수정 가능</a:t>
            </a:r>
            <a:r>
              <a:rPr lang="en-US" altLang="ko-KR" sz="1500" kern="0" dirty="0" smtClean="0">
                <a:solidFill>
                  <a:srgbClr val="FF0000"/>
                </a:solidFill>
                <a:latin typeface="바탕" panose="02030600000101010101" pitchFamily="18" charset="-127"/>
              </a:rPr>
              <a:t>)</a:t>
            </a:r>
          </a:p>
          <a:p>
            <a:pPr algn="just" fontAlgn="base">
              <a:lnSpc>
                <a:spcPct val="120000"/>
              </a:lnSpc>
            </a:pPr>
            <a:r>
              <a:rPr lang="en-US" altLang="ko-KR" sz="1500" kern="0" dirty="0" smtClean="0">
                <a:solidFill>
                  <a:srgbClr val="FF0000"/>
                </a:solidFill>
                <a:latin typeface="바탕" panose="02030600000101010101" pitchFamily="18" charset="-127"/>
              </a:rPr>
              <a:t>3. </a:t>
            </a:r>
            <a:r>
              <a:rPr lang="ko-KR" altLang="en-US" sz="1500" kern="0" dirty="0" smtClean="0">
                <a:solidFill>
                  <a:srgbClr val="FF0000"/>
                </a:solidFill>
                <a:latin typeface="바탕" panose="02030600000101010101" pitchFamily="18" charset="-127"/>
              </a:rPr>
              <a:t>본원에서 환자 자택 거리가 </a:t>
            </a:r>
            <a:r>
              <a:rPr lang="en-US" altLang="ko-KR" sz="1500" kern="0" dirty="0" smtClean="0">
                <a:solidFill>
                  <a:srgbClr val="FF0000"/>
                </a:solidFill>
                <a:latin typeface="바탕" panose="02030600000101010101" pitchFamily="18" charset="-127"/>
              </a:rPr>
              <a:t>5KM </a:t>
            </a:r>
            <a:r>
              <a:rPr lang="ko-KR" altLang="en-US" sz="1500" kern="0" dirty="0" smtClean="0">
                <a:solidFill>
                  <a:srgbClr val="FF0000"/>
                </a:solidFill>
                <a:latin typeface="바탕" panose="02030600000101010101" pitchFamily="18" charset="-127"/>
              </a:rPr>
              <a:t>이내인 경우</a:t>
            </a:r>
            <a:r>
              <a:rPr lang="en-US" altLang="ko-KR" sz="1500" kern="0" dirty="0" smtClean="0">
                <a:solidFill>
                  <a:srgbClr val="FF0000"/>
                </a:solidFill>
                <a:latin typeface="바탕" panose="02030600000101010101" pitchFamily="18" charset="-127"/>
              </a:rPr>
              <a:t>(</a:t>
            </a:r>
            <a:r>
              <a:rPr lang="ko-KR" altLang="en-US" sz="1500" kern="0" dirty="0" smtClean="0">
                <a:solidFill>
                  <a:srgbClr val="FF0000"/>
                </a:solidFill>
                <a:latin typeface="바탕" panose="02030600000101010101" pitchFamily="18" charset="-127"/>
              </a:rPr>
              <a:t>수정 가능</a:t>
            </a:r>
            <a:r>
              <a:rPr lang="en-US" altLang="ko-KR" sz="1500" kern="0" dirty="0" smtClean="0">
                <a:solidFill>
                  <a:srgbClr val="FF0000"/>
                </a:solidFill>
                <a:latin typeface="바탕" panose="02030600000101010101" pitchFamily="18" charset="-127"/>
              </a:rPr>
              <a:t>)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080321"/>
              </p:ext>
            </p:extLst>
          </p:nvPr>
        </p:nvGraphicFramePr>
        <p:xfrm>
          <a:off x="787163" y="3072628"/>
          <a:ext cx="10135760" cy="3207520"/>
        </p:xfrm>
        <a:graphic>
          <a:graphicData uri="http://schemas.openxmlformats.org/drawingml/2006/table">
            <a:tbl>
              <a:tblPr/>
              <a:tblGrid>
                <a:gridCol w="963532">
                  <a:extLst>
                    <a:ext uri="{9D8B030D-6E8A-4147-A177-3AD203B41FA5}">
                      <a16:colId xmlns:a16="http://schemas.microsoft.com/office/drawing/2014/main" val="2467226847"/>
                    </a:ext>
                  </a:extLst>
                </a:gridCol>
                <a:gridCol w="1070182">
                  <a:extLst>
                    <a:ext uri="{9D8B030D-6E8A-4147-A177-3AD203B41FA5}">
                      <a16:colId xmlns:a16="http://schemas.microsoft.com/office/drawing/2014/main" val="2712555392"/>
                    </a:ext>
                  </a:extLst>
                </a:gridCol>
                <a:gridCol w="4627101">
                  <a:extLst>
                    <a:ext uri="{9D8B030D-6E8A-4147-A177-3AD203B41FA5}">
                      <a16:colId xmlns:a16="http://schemas.microsoft.com/office/drawing/2014/main" val="2227084379"/>
                    </a:ext>
                  </a:extLst>
                </a:gridCol>
                <a:gridCol w="1592937">
                  <a:extLst>
                    <a:ext uri="{9D8B030D-6E8A-4147-A177-3AD203B41FA5}">
                      <a16:colId xmlns:a16="http://schemas.microsoft.com/office/drawing/2014/main" val="803875930"/>
                    </a:ext>
                  </a:extLst>
                </a:gridCol>
                <a:gridCol w="1882008">
                  <a:extLst>
                    <a:ext uri="{9D8B030D-6E8A-4147-A177-3AD203B41FA5}">
                      <a16:colId xmlns:a16="http://schemas.microsoft.com/office/drawing/2014/main" val="3882918180"/>
                    </a:ext>
                  </a:extLst>
                </a:gridCol>
              </a:tblGrid>
              <a:tr h="277500">
                <a:tc rowSpan="2" gridSpan="2">
                  <a:txBody>
                    <a:bodyPr/>
                    <a:lstStyle/>
                    <a:p>
                      <a:pPr marL="0" marR="0" indent="-128397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1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623" marR="63623" marT="17590" marB="1759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5F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1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대상질환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623" marR="63623" marT="17590" marB="17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5F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1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입원기준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623" marR="63623" marT="17590" marB="17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5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199494"/>
                  </a:ext>
                </a:extLst>
              </a:tr>
              <a:tr h="2775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1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입원시기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623" marR="63623" marT="17590" marB="17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1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입원적용기간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623" marR="63623" marT="17590" marB="17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604031"/>
                  </a:ext>
                </a:extLst>
              </a:tr>
              <a:tr h="24653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중추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신경계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590" marR="17590" marT="17590" marB="1759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590" marR="17590" marT="17590" marB="17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38100" indent="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1200" b="1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뇌손상</a:t>
                      </a:r>
                      <a:r>
                        <a:rPr lang="en-US" altLang="ko-KR" sz="1200" b="1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r>
                        <a:rPr lang="ko-KR" altLang="en-US" sz="1200" kern="0" spc="-3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휴먼고딕"/>
                        </a:rPr>
                        <a:t> </a:t>
                      </a:r>
                      <a:r>
                        <a:rPr lang="ko-KR" altLang="en-US" sz="1200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뇌졸중</a:t>
                      </a:r>
                      <a:r>
                        <a:rPr lang="en-US" altLang="ko-KR" sz="1200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, </a:t>
                      </a:r>
                      <a:r>
                        <a:rPr lang="ko-KR" altLang="en-US" sz="1200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외상성 및 비외상성 뇌손상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590" marR="17590" marT="17590" marB="17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38100" marR="381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발병</a:t>
                      </a:r>
                      <a:r>
                        <a:rPr lang="en-US" altLang="ko-KR" sz="1200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/</a:t>
                      </a:r>
                      <a:r>
                        <a:rPr lang="ko-KR" altLang="en-US" sz="1200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수술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8100" marR="381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후 </a:t>
                      </a:r>
                      <a:r>
                        <a:rPr lang="en-US" altLang="ko-KR" sz="1200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90</a:t>
                      </a:r>
                      <a:r>
                        <a:rPr lang="ko-KR" altLang="en-US" sz="1200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일내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590" marR="17590" marT="17590" marB="17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38100" marR="3810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180</a:t>
                      </a:r>
                      <a:r>
                        <a:rPr lang="ko-KR" altLang="en-US" sz="1200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590" marR="17590" marT="17590" marB="17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9819376"/>
                  </a:ext>
                </a:extLst>
              </a:tr>
              <a:tr h="246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590" marR="17590" marT="17590" marB="17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38100" indent="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-3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1200" b="1" kern="0" spc="-3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척수손상</a:t>
                      </a:r>
                      <a:r>
                        <a:rPr lang="en-US" altLang="ko-KR" sz="1200" b="1" kern="0" spc="-3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휴먼고딕"/>
                        </a:rPr>
                        <a:t> </a:t>
                      </a:r>
                      <a:r>
                        <a:rPr lang="ko-KR" altLang="en-US" sz="1200" kern="0" spc="-3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외상성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 및 </a:t>
                      </a:r>
                      <a:r>
                        <a:rPr lang="ko-KR" altLang="en-US" sz="1200" kern="0" spc="-3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비외상성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 척수손상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590" marR="17590" marT="17590" marB="17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669437"/>
                  </a:ext>
                </a:extLst>
              </a:tr>
              <a:tr h="40135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근골격계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590" marR="17590" marT="17590" marB="1759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다</a:t>
                      </a:r>
                      <a:r>
                        <a:rPr lang="en-US" altLang="ko-KR" sz="1100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-1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590" marR="17590" marT="17590" marB="17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38100" indent="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1200" b="1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단일부위</a:t>
                      </a:r>
                      <a:r>
                        <a:rPr lang="en-US" altLang="ko-KR" sz="1200" b="1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r>
                        <a:rPr lang="ko-KR" altLang="en-US" sz="1200" kern="0" spc="-3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휴먼고딕"/>
                        </a:rPr>
                        <a:t> </a:t>
                      </a:r>
                      <a:r>
                        <a:rPr lang="ko-KR" altLang="en-US" sz="1200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고관절</a:t>
                      </a:r>
                      <a:r>
                        <a:rPr lang="en-US" altLang="ko-KR" sz="1200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, </a:t>
                      </a:r>
                      <a:r>
                        <a:rPr lang="ko-KR" altLang="en-US" sz="1200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골반</a:t>
                      </a:r>
                      <a:r>
                        <a:rPr lang="en-US" altLang="ko-KR" sz="1200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, </a:t>
                      </a:r>
                      <a:r>
                        <a:rPr lang="ko-KR" altLang="en-US" sz="1200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대퇴의 골절 및 치환술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590" marR="17590" marT="17590" marB="17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381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발병</a:t>
                      </a:r>
                      <a:r>
                        <a:rPr lang="en-US" altLang="ko-KR" sz="1200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/</a:t>
                      </a:r>
                      <a:r>
                        <a:rPr lang="ko-KR" altLang="en-US" sz="1200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수술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8100" marR="381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후 </a:t>
                      </a:r>
                      <a:r>
                        <a:rPr lang="en-US" altLang="ko-KR" sz="1200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30</a:t>
                      </a:r>
                      <a:r>
                        <a:rPr lang="ko-KR" altLang="en-US" sz="1200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일내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590" marR="17590" marT="17590" marB="17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3810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30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590" marR="17590" marT="17590" marB="17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758387"/>
                  </a:ext>
                </a:extLst>
              </a:tr>
              <a:tr h="4632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다</a:t>
                      </a:r>
                      <a:r>
                        <a:rPr lang="en-US" altLang="ko-KR" sz="1100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-2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590" marR="17590" marT="17590" marB="17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38100" indent="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1200" b="1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다발부위</a:t>
                      </a:r>
                      <a:r>
                        <a:rPr lang="en-US" altLang="ko-KR" sz="1200" b="1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r>
                        <a:rPr lang="ko-KR" altLang="en-US" sz="1200" kern="0" spc="-3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휴먼고딕"/>
                        </a:rPr>
                        <a:t> </a:t>
                      </a:r>
                      <a:r>
                        <a:rPr lang="ko-KR" altLang="en-US" sz="1200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고관절</a:t>
                      </a:r>
                      <a:r>
                        <a:rPr lang="en-US" altLang="ko-KR" sz="1200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, </a:t>
                      </a:r>
                      <a:r>
                        <a:rPr lang="ko-KR" altLang="en-US" sz="1200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골반</a:t>
                      </a:r>
                      <a:r>
                        <a:rPr lang="en-US" altLang="ko-KR" sz="1200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, </a:t>
                      </a:r>
                      <a:r>
                        <a:rPr lang="ko-KR" altLang="en-US" sz="1200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대퇴를 포함하는 </a:t>
                      </a:r>
                      <a:r>
                        <a:rPr lang="en-US" altLang="ko-KR" sz="1200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2</a:t>
                      </a:r>
                      <a:r>
                        <a:rPr lang="ko-KR" altLang="en-US" sz="1200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부위 이상 골절 및 치환술로 이 경우 상지는 제외한다</a:t>
                      </a:r>
                      <a:r>
                        <a:rPr lang="en-US" altLang="ko-KR" sz="1200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590" marR="17590" marT="17590" marB="17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381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발병</a:t>
                      </a:r>
                      <a:r>
                        <a:rPr lang="en-US" altLang="ko-KR" sz="1200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/</a:t>
                      </a:r>
                      <a:r>
                        <a:rPr lang="ko-KR" altLang="en-US" sz="1200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수술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8100" marR="381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후 </a:t>
                      </a:r>
                      <a:r>
                        <a:rPr lang="en-US" altLang="ko-KR" sz="1200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60</a:t>
                      </a:r>
                      <a:r>
                        <a:rPr lang="ko-KR" altLang="en-US" sz="1200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일내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590" marR="17590" marT="17590" marB="17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3810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60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590" marR="17590" marT="17590" marB="17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549190"/>
                  </a:ext>
                </a:extLst>
              </a:tr>
              <a:tr h="4013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590" marR="17590" marT="17590" marB="17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38100" indent="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4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하지부위 절단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590" marR="17590" marT="17590" marB="17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381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발병</a:t>
                      </a:r>
                      <a:r>
                        <a:rPr lang="en-US" altLang="ko-KR" sz="1200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/</a:t>
                      </a:r>
                      <a:r>
                        <a:rPr lang="ko-KR" altLang="en-US" sz="1200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수술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8100" marR="381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후 </a:t>
                      </a:r>
                      <a:r>
                        <a:rPr lang="en-US" altLang="ko-KR" sz="1200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60</a:t>
                      </a:r>
                      <a:r>
                        <a:rPr lang="ko-KR" altLang="en-US" sz="1200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일내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590" marR="17590" marT="17590" marB="17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3810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4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60</a:t>
                      </a:r>
                      <a:r>
                        <a:rPr lang="ko-KR" altLang="en-US" sz="1200" kern="0" spc="-4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590" marR="17590" marT="17590" marB="17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2945730"/>
                  </a:ext>
                </a:extLst>
              </a:tr>
              <a:tr h="4013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기타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590" marR="17590" marT="17590" marB="1759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마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590" marR="17590" marT="17590" marB="17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38100" indent="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비사용 증후군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590" marR="17590" marT="17590" marB="17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381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발병</a:t>
                      </a:r>
                      <a:r>
                        <a:rPr lang="en-US" altLang="ko-KR" sz="1200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/</a:t>
                      </a:r>
                      <a:r>
                        <a:rPr lang="ko-KR" altLang="en-US" sz="1200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수술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8100" marR="381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후 </a:t>
                      </a:r>
                      <a:r>
                        <a:rPr lang="en-US" altLang="ko-KR" sz="1200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60</a:t>
                      </a:r>
                      <a:r>
                        <a:rPr lang="ko-KR" altLang="en-US" sz="1200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일내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590" marR="17590" marT="17590" marB="17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3810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60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590" marR="17590" marT="17590" marB="175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2130245"/>
                  </a:ext>
                </a:extLst>
              </a:tr>
            </a:tbl>
          </a:graphicData>
        </a:graphic>
      </p:graphicFrame>
      <p:pic>
        <p:nvPicPr>
          <p:cNvPr id="6" name="Picture 2" descr="D:\CELLO병원\첼로병원 로고_한글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923" y="98038"/>
            <a:ext cx="1171174" cy="40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350359" y="4636891"/>
            <a:ext cx="10158151" cy="332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20000"/>
              </a:lnSpc>
            </a:pPr>
            <a:r>
              <a:rPr lang="ko-KR" altLang="en-US" sz="1500" kern="0" dirty="0" smtClean="0">
                <a:solidFill>
                  <a:srgbClr val="000000"/>
                </a:solidFill>
                <a:latin typeface="바탕" panose="02030600000101010101" pitchFamily="18" charset="-127"/>
              </a:rPr>
              <a:t> </a:t>
            </a:r>
            <a:endParaRPr lang="en-US" altLang="ko-KR" sz="1500" kern="0" dirty="0" smtClean="0">
              <a:solidFill>
                <a:srgbClr val="FF0000"/>
              </a:solidFill>
              <a:latin typeface="바탕" panose="02030600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33797" y="6376971"/>
            <a:ext cx="10158151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2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바탕" panose="02030600000101010101" pitchFamily="18" charset="-127"/>
              </a:rPr>
              <a:t> </a:t>
            </a:r>
            <a:r>
              <a:rPr lang="en-US" altLang="ko-KR" sz="1200" kern="0" dirty="0" smtClean="0">
                <a:solidFill>
                  <a:srgbClr val="000000"/>
                </a:solidFill>
                <a:latin typeface="바탕" panose="02030600000101010101" pitchFamily="18" charset="-127"/>
              </a:rPr>
              <a:t>*</a:t>
            </a:r>
            <a:r>
              <a:rPr lang="ko-KR" altLang="en-US" sz="1200" kern="0" dirty="0" err="1" smtClean="0">
                <a:solidFill>
                  <a:srgbClr val="000000"/>
                </a:solidFill>
                <a:latin typeface="바탕" panose="02030600000101010101" pitchFamily="18" charset="-127"/>
              </a:rPr>
              <a:t>단일부위</a:t>
            </a:r>
            <a:r>
              <a:rPr lang="ko-KR" altLang="en-US" sz="1200" kern="0" dirty="0" smtClean="0">
                <a:solidFill>
                  <a:srgbClr val="000000"/>
                </a:solidFill>
                <a:latin typeface="바탕" panose="02030600000101010101" pitchFamily="18" charset="-127"/>
              </a:rPr>
              <a:t> </a:t>
            </a:r>
            <a:r>
              <a:rPr lang="ko-KR" altLang="en-US" sz="1200" kern="0" dirty="0" err="1">
                <a:solidFill>
                  <a:srgbClr val="000000"/>
                </a:solidFill>
                <a:latin typeface="바탕" panose="02030600000101010101" pitchFamily="18" charset="-127"/>
              </a:rPr>
              <a:t>고관절</a:t>
            </a:r>
            <a:r>
              <a:rPr lang="en-US" altLang="ko-KR" sz="1200" kern="0" dirty="0">
                <a:solidFill>
                  <a:srgbClr val="000000"/>
                </a:solidFill>
                <a:latin typeface="바탕" panose="02030600000101010101" pitchFamily="18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바탕" panose="02030600000101010101" pitchFamily="18" charset="-127"/>
              </a:rPr>
              <a:t>골반</a:t>
            </a:r>
            <a:r>
              <a:rPr lang="en-US" altLang="ko-KR" sz="1200" kern="0" dirty="0">
                <a:solidFill>
                  <a:srgbClr val="000000"/>
                </a:solidFill>
                <a:latin typeface="바탕" panose="02030600000101010101" pitchFamily="18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바탕" panose="02030600000101010101" pitchFamily="18" charset="-127"/>
              </a:rPr>
              <a:t>대퇴의 골절 및 </a:t>
            </a:r>
            <a:r>
              <a:rPr lang="ko-KR" altLang="en-US" sz="1200" kern="0" dirty="0" err="1">
                <a:solidFill>
                  <a:srgbClr val="000000"/>
                </a:solidFill>
                <a:latin typeface="바탕" panose="02030600000101010101" pitchFamily="18" charset="-127"/>
              </a:rPr>
              <a:t>치환술</a:t>
            </a:r>
            <a:r>
              <a:rPr lang="ko-KR" altLang="en-US" sz="1200" kern="0" dirty="0">
                <a:solidFill>
                  <a:srgbClr val="000000"/>
                </a:solidFill>
                <a:latin typeface="바탕" panose="02030600000101010101" pitchFamily="18" charset="-127"/>
              </a:rPr>
              <a:t> 환자 중 </a:t>
            </a:r>
            <a:r>
              <a:rPr lang="ko-KR" altLang="en-US" sz="1200" kern="0" dirty="0" err="1">
                <a:solidFill>
                  <a:srgbClr val="000000"/>
                </a:solidFill>
                <a:latin typeface="바탕" panose="02030600000101010101" pitchFamily="18" charset="-127"/>
              </a:rPr>
              <a:t>내고정술</a:t>
            </a:r>
            <a:r>
              <a:rPr lang="en-US" altLang="ko-KR" sz="1200" kern="0" dirty="0">
                <a:solidFill>
                  <a:srgbClr val="000000"/>
                </a:solidFill>
                <a:latin typeface="바탕" panose="02030600000101010101" pitchFamily="18" charset="-127"/>
              </a:rPr>
              <a:t>, </a:t>
            </a:r>
            <a:r>
              <a:rPr lang="ko-KR" altLang="en-US" sz="1200" kern="0" dirty="0" err="1">
                <a:solidFill>
                  <a:srgbClr val="000000"/>
                </a:solidFill>
                <a:latin typeface="바탕" panose="02030600000101010101" pitchFamily="18" charset="-127"/>
              </a:rPr>
              <a:t>전치환술</a:t>
            </a:r>
            <a:r>
              <a:rPr lang="ko-KR" altLang="en-US" sz="1200" kern="0" dirty="0">
                <a:solidFill>
                  <a:srgbClr val="000000"/>
                </a:solidFill>
                <a:latin typeface="바탕" panose="02030600000101010101" pitchFamily="18" charset="-127"/>
              </a:rPr>
              <a:t> 실시한 경우 </a:t>
            </a:r>
            <a:r>
              <a:rPr lang="ko-KR" altLang="en-US" sz="1200" kern="0" dirty="0" smtClean="0">
                <a:solidFill>
                  <a:srgbClr val="000000"/>
                </a:solidFill>
                <a:latin typeface="바탕" panose="02030600000101010101" pitchFamily="18" charset="-127"/>
              </a:rPr>
              <a:t>입원기간 </a:t>
            </a:r>
            <a:r>
              <a:rPr lang="en-US" altLang="ko-KR" sz="1200" kern="0" dirty="0">
                <a:solidFill>
                  <a:srgbClr val="000000"/>
                </a:solidFill>
                <a:latin typeface="바탕" panose="02030600000101010101" pitchFamily="18" charset="-127"/>
              </a:rPr>
              <a:t>30</a:t>
            </a:r>
            <a:r>
              <a:rPr lang="ko-KR" altLang="en-US" sz="1200" kern="0" dirty="0">
                <a:solidFill>
                  <a:srgbClr val="000000"/>
                </a:solidFill>
                <a:latin typeface="바탕" panose="02030600000101010101" pitchFamily="18" charset="-127"/>
              </a:rPr>
              <a:t>일</a:t>
            </a:r>
            <a:r>
              <a:rPr lang="en-US" altLang="ko-KR" sz="1200" kern="0" dirty="0">
                <a:solidFill>
                  <a:srgbClr val="000000"/>
                </a:solidFill>
                <a:latin typeface="바탕" panose="02030600000101010101" pitchFamily="18" charset="-127"/>
              </a:rPr>
              <a:t>-&gt;60</a:t>
            </a:r>
            <a:r>
              <a:rPr lang="ko-KR" altLang="en-US" sz="1200" kern="0" dirty="0">
                <a:solidFill>
                  <a:srgbClr val="000000"/>
                </a:solidFill>
                <a:latin typeface="바탕" panose="02030600000101010101" pitchFamily="18" charset="-127"/>
              </a:rPr>
              <a:t>일로 확대적용 </a:t>
            </a:r>
            <a:endParaRPr lang="en-US" altLang="ko-KR" sz="1200" kern="0" dirty="0" smtClean="0">
              <a:solidFill>
                <a:srgbClr val="FF0000"/>
              </a:solidFill>
              <a:latin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307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88076" y="-92161"/>
            <a:ext cx="9144000" cy="1088822"/>
          </a:xfrm>
        </p:spPr>
        <p:txBody>
          <a:bodyPr>
            <a:normAutofit/>
          </a:bodyPr>
          <a:lstStyle/>
          <a:p>
            <a:r>
              <a:rPr lang="ko-KR" altLang="en-US" sz="5000" kern="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방문 재활 </a:t>
            </a:r>
            <a:r>
              <a:rPr lang="ko-KR" altLang="en-US" sz="5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수가</a:t>
            </a:r>
            <a:endParaRPr lang="ko-KR" altLang="en-US" sz="5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57003" y="3651915"/>
            <a:ext cx="9144000" cy="1655762"/>
          </a:xfrm>
        </p:spPr>
        <p:txBody>
          <a:bodyPr/>
          <a:lstStyle/>
          <a:p>
            <a:r>
              <a:rPr lang="en-US" altLang="ko-KR" dirty="0" smtClean="0"/>
              <a:t>                             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002683" y="2573889"/>
            <a:ext cx="1199804" cy="5195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10,090</a:t>
            </a:r>
            <a:r>
              <a:rPr lang="ko-KR" altLang="en-US" dirty="0" smtClean="0">
                <a:solidFill>
                  <a:schemeClr val="tx1"/>
                </a:solidFill>
              </a:rPr>
              <a:t>원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002683" y="3774671"/>
            <a:ext cx="1199804" cy="5195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en-US" altLang="ko-KR" dirty="0" smtClean="0">
                <a:solidFill>
                  <a:schemeClr val="tx1"/>
                </a:solidFill>
              </a:rPr>
              <a:t>7,144</a:t>
            </a:r>
            <a:r>
              <a:rPr lang="ko-KR" altLang="en-US" dirty="0" smtClean="0">
                <a:solidFill>
                  <a:schemeClr val="tx1"/>
                </a:solidFill>
              </a:rPr>
              <a:t>원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020693" y="5747559"/>
            <a:ext cx="1199804" cy="5195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6,430</a:t>
            </a:r>
            <a:r>
              <a:rPr lang="ko-KR" altLang="en-US" dirty="0" smtClean="0">
                <a:solidFill>
                  <a:schemeClr val="tx1"/>
                </a:solidFill>
              </a:rPr>
              <a:t>원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8471361" y="2662701"/>
            <a:ext cx="482138" cy="3419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8471361" y="3905026"/>
            <a:ext cx="482138" cy="3419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8462356" y="5856989"/>
            <a:ext cx="482138" cy="3419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8462356" y="4552318"/>
            <a:ext cx="482138" cy="3419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020693" y="4474326"/>
            <a:ext cx="1199804" cy="5195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31,230</a:t>
            </a:r>
            <a:r>
              <a:rPr lang="ko-KR" altLang="en-US" dirty="0" smtClean="0">
                <a:solidFill>
                  <a:schemeClr val="tx1"/>
                </a:solidFill>
              </a:rPr>
              <a:t>원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오른쪽 화살표 21"/>
          <p:cNvSpPr/>
          <p:nvPr/>
        </p:nvSpPr>
        <p:spPr>
          <a:xfrm>
            <a:off x="8462356" y="5240411"/>
            <a:ext cx="482138" cy="3419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020693" y="5116628"/>
            <a:ext cx="1199804" cy="5195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22,482</a:t>
            </a:r>
            <a:r>
              <a:rPr lang="ko-KR" altLang="en-US" dirty="0" smtClean="0">
                <a:solidFill>
                  <a:schemeClr val="tx1"/>
                </a:solidFill>
              </a:rPr>
              <a:t>원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7218218" y="3651915"/>
            <a:ext cx="3602182" cy="7608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Picture 2" descr="D:\CELLO병원\첼로병원 로고_한글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85" y="50017"/>
            <a:ext cx="1171174" cy="40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8850282" y="1831144"/>
            <a:ext cx="1370215" cy="5195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본인부담금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부제목 2"/>
          <p:cNvSpPr txBox="1">
            <a:spLocks/>
          </p:cNvSpPr>
          <p:nvPr/>
        </p:nvSpPr>
        <p:spPr>
          <a:xfrm>
            <a:off x="888076" y="113507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/>
              <a:t>*</a:t>
            </a:r>
            <a:r>
              <a:rPr lang="ko-KR" altLang="en-US" sz="1800" dirty="0" smtClean="0"/>
              <a:t>환자의 본인 부담 비율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건강보험</a:t>
            </a:r>
            <a:r>
              <a:rPr lang="en-US" altLang="ko-KR" sz="1800" dirty="0" smtClean="0"/>
              <a:t>(20%), </a:t>
            </a:r>
            <a:r>
              <a:rPr lang="ko-KR" altLang="en-US" sz="1800" dirty="0" smtClean="0"/>
              <a:t>의료급여 </a:t>
            </a:r>
            <a:r>
              <a:rPr lang="en-US" altLang="ko-KR" sz="1800" dirty="0" smtClean="0"/>
              <a:t>1</a:t>
            </a:r>
            <a:r>
              <a:rPr lang="ko-KR" altLang="en-US" sz="1800" dirty="0" smtClean="0"/>
              <a:t>종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면제</a:t>
            </a:r>
            <a:r>
              <a:rPr lang="en-US" altLang="ko-KR" sz="1800" dirty="0" smtClean="0"/>
              <a:t>), </a:t>
            </a:r>
            <a:r>
              <a:rPr lang="ko-KR" altLang="en-US" sz="1800" dirty="0" smtClean="0"/>
              <a:t>의료급여 </a:t>
            </a:r>
            <a:r>
              <a:rPr lang="en-US" altLang="ko-KR" sz="1800" dirty="0" smtClean="0"/>
              <a:t>2</a:t>
            </a:r>
            <a:r>
              <a:rPr lang="ko-KR" altLang="en-US" sz="1800" dirty="0" smtClean="0"/>
              <a:t>종</a:t>
            </a:r>
            <a:r>
              <a:rPr lang="en-US" altLang="ko-KR" sz="1800" dirty="0" smtClean="0"/>
              <a:t>(10%) </a:t>
            </a:r>
            <a:r>
              <a:rPr lang="ko-KR" altLang="en-US" sz="1800" dirty="0" smtClean="0"/>
              <a:t>부담</a:t>
            </a:r>
            <a:r>
              <a:rPr lang="en-US" altLang="ko-KR" sz="1800" dirty="0" smtClean="0"/>
              <a:t>                             </a:t>
            </a:r>
            <a:endParaRPr lang="ko-KR" altLang="en-US" sz="1800" dirty="0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560311"/>
              </p:ext>
            </p:extLst>
          </p:nvPr>
        </p:nvGraphicFramePr>
        <p:xfrm>
          <a:off x="915091" y="1923738"/>
          <a:ext cx="7498081" cy="4493815"/>
        </p:xfrm>
        <a:graphic>
          <a:graphicData uri="http://schemas.openxmlformats.org/drawingml/2006/table">
            <a:tbl>
              <a:tblPr/>
              <a:tblGrid>
                <a:gridCol w="1632799">
                  <a:extLst>
                    <a:ext uri="{9D8B030D-6E8A-4147-A177-3AD203B41FA5}">
                      <a16:colId xmlns:a16="http://schemas.microsoft.com/office/drawing/2014/main" val="475290873"/>
                    </a:ext>
                  </a:extLst>
                </a:gridCol>
                <a:gridCol w="3478668">
                  <a:extLst>
                    <a:ext uri="{9D8B030D-6E8A-4147-A177-3AD203B41FA5}">
                      <a16:colId xmlns:a16="http://schemas.microsoft.com/office/drawing/2014/main" val="3192777690"/>
                    </a:ext>
                  </a:extLst>
                </a:gridCol>
                <a:gridCol w="1193307">
                  <a:extLst>
                    <a:ext uri="{9D8B030D-6E8A-4147-A177-3AD203B41FA5}">
                      <a16:colId xmlns:a16="http://schemas.microsoft.com/office/drawing/2014/main" val="1042889194"/>
                    </a:ext>
                  </a:extLst>
                </a:gridCol>
                <a:gridCol w="1193307">
                  <a:extLst>
                    <a:ext uri="{9D8B030D-6E8A-4147-A177-3AD203B41FA5}">
                      <a16:colId xmlns:a16="http://schemas.microsoft.com/office/drawing/2014/main" val="809779294"/>
                    </a:ext>
                  </a:extLst>
                </a:gridCol>
              </a:tblGrid>
              <a:tr h="679182">
                <a:tc>
                  <a:txBody>
                    <a:bodyPr/>
                    <a:lstStyle/>
                    <a:p>
                      <a:pPr marL="0" marR="0" indent="-128397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1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28397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1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1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1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금액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639706"/>
                  </a:ext>
                </a:extLst>
              </a:tr>
              <a:tr h="5539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7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IA871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 </a:t>
                      </a: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1. </a:t>
                      </a: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방문 재활 </a:t>
                      </a:r>
                      <a:r>
                        <a:rPr lang="ko-KR" altLang="en-US" sz="12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계획수립료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165100" indent="0" algn="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613.69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177800" indent="0" algn="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 dirty="0" smtClean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50,450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3720021"/>
                  </a:ext>
                </a:extLst>
              </a:tr>
              <a:tr h="616672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110" dirty="0" smtClean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2.</a:t>
                      </a:r>
                      <a:r>
                        <a:rPr lang="en-US" altLang="ko-KR" sz="1200" b="1" kern="0" spc="110" baseline="0" dirty="0" smtClean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 </a:t>
                      </a:r>
                      <a:r>
                        <a:rPr lang="ko-KR" altLang="en-US" sz="1200" b="1" kern="0" spc="110" dirty="0" smtClean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방문 </a:t>
                      </a:r>
                      <a:r>
                        <a:rPr lang="ko-KR" altLang="en-US" sz="1200" b="1" kern="0" spc="110" dirty="0" err="1" smtClean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재활치료료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8100" marR="177800" indent="0" algn="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2952240"/>
                  </a:ext>
                </a:extLst>
              </a:tr>
              <a:tr h="6477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7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IA872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1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가</a:t>
                      </a:r>
                      <a:r>
                        <a:rPr lang="en-US" altLang="ko-KR" sz="1200" kern="0" spc="1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. </a:t>
                      </a:r>
                      <a:r>
                        <a:rPr lang="ko-KR" altLang="en-US" sz="1200" kern="0" spc="1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치료사 </a:t>
                      </a:r>
                      <a:r>
                        <a:rPr lang="en-US" altLang="ko-KR" sz="1200" kern="0" spc="1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2</a:t>
                      </a:r>
                      <a:r>
                        <a:rPr lang="ko-KR" altLang="en-US" sz="1200" kern="0" spc="1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인 방문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165100" indent="0" algn="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2,259.31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177800" indent="0" algn="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 dirty="0" smtClean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185,720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506954"/>
                  </a:ext>
                </a:extLst>
              </a:tr>
              <a:tr h="7009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7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IA873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1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나</a:t>
                      </a:r>
                      <a:r>
                        <a:rPr lang="en-US" altLang="ko-KR" sz="1200" kern="0" spc="1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. </a:t>
                      </a:r>
                      <a:r>
                        <a:rPr lang="ko-KR" altLang="en-US" sz="1200" kern="0" spc="1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치료사 </a:t>
                      </a:r>
                      <a:r>
                        <a:rPr lang="en-US" altLang="ko-KR" sz="1200" kern="0" spc="1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1</a:t>
                      </a:r>
                      <a:r>
                        <a:rPr lang="ko-KR" altLang="en-US" sz="1200" kern="0" spc="1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인</a:t>
                      </a:r>
                      <a:r>
                        <a:rPr lang="en-US" altLang="ko-KR" sz="1200" kern="0" spc="1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, </a:t>
                      </a:r>
                      <a:r>
                        <a:rPr lang="ko-KR" altLang="en-US" sz="1200" kern="0" spc="1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사회복지사</a:t>
                      </a:r>
                      <a:r>
                        <a:rPr lang="ko-KR" altLang="en-US" sz="1200" kern="0" spc="1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 </a:t>
                      </a:r>
                      <a:r>
                        <a:rPr lang="en-US" altLang="ko-KR" sz="1200" kern="0" spc="1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1</a:t>
                      </a:r>
                      <a:r>
                        <a:rPr lang="ko-KR" altLang="en-US" sz="1200" kern="0" spc="1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인 방문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165100" indent="0" algn="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1,899.62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177800" indent="0" algn="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 dirty="0" smtClean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156,150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7273759"/>
                  </a:ext>
                </a:extLst>
              </a:tr>
              <a:tr h="6477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7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IA874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1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다</a:t>
                      </a:r>
                      <a:r>
                        <a:rPr lang="en-US" altLang="ko-KR" sz="1200" kern="0" spc="10" dirty="0" smtClean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. </a:t>
                      </a:r>
                      <a:r>
                        <a:rPr lang="ko-KR" altLang="en-US" sz="1200" kern="0" spc="1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치료사 </a:t>
                      </a:r>
                      <a:r>
                        <a:rPr lang="en-US" altLang="ko-KR" sz="1200" kern="0" spc="1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1</a:t>
                      </a:r>
                      <a:r>
                        <a:rPr lang="ko-KR" altLang="en-US" sz="1200" kern="0" spc="1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인이 방문하는 경우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165100" indent="0" algn="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4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1,367.48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177800" indent="0" algn="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40" dirty="0" smtClean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112,410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8982851"/>
                  </a:ext>
                </a:extLst>
              </a:tr>
              <a:tr h="6477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7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IA875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10" dirty="0" smtClean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3. </a:t>
                      </a:r>
                      <a:r>
                        <a:rPr lang="ko-KR" altLang="en-US" sz="1200" kern="0" spc="10" dirty="0" smtClean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재활의료기관 </a:t>
                      </a:r>
                      <a:r>
                        <a:rPr lang="ko-KR" altLang="en-US" sz="1200" kern="0" spc="1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방문재활관리료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165100" indent="0" algn="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391.07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177800" indent="0" algn="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 dirty="0" smtClean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32.150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2261584"/>
                  </a:ext>
                </a:extLst>
              </a:tr>
            </a:tbl>
          </a:graphicData>
        </a:graphic>
      </p:graphicFrame>
      <p:sp>
        <p:nvSpPr>
          <p:cNvPr id="26" name="타원 25"/>
          <p:cNvSpPr/>
          <p:nvPr/>
        </p:nvSpPr>
        <p:spPr>
          <a:xfrm>
            <a:off x="7288182" y="2489536"/>
            <a:ext cx="3602182" cy="8021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288182" y="5690147"/>
            <a:ext cx="3602182" cy="7608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01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88076" y="-92161"/>
            <a:ext cx="9144000" cy="1088822"/>
          </a:xfrm>
        </p:spPr>
        <p:txBody>
          <a:bodyPr>
            <a:normAutofit/>
          </a:bodyPr>
          <a:lstStyle/>
          <a:p>
            <a:r>
              <a:rPr lang="ko-KR" altLang="en-US" sz="5000" kern="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방문 재활 </a:t>
            </a:r>
            <a:r>
              <a:rPr lang="ko-KR" altLang="en-US" sz="5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수가</a:t>
            </a:r>
            <a:endParaRPr lang="ko-KR" altLang="en-US" sz="5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57003" y="3651915"/>
            <a:ext cx="9144000" cy="1655762"/>
          </a:xfrm>
        </p:spPr>
        <p:txBody>
          <a:bodyPr/>
          <a:lstStyle/>
          <a:p>
            <a:r>
              <a:rPr lang="en-US" altLang="ko-KR" dirty="0" smtClean="0"/>
              <a:t>                             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935487" y="3442093"/>
            <a:ext cx="1199804" cy="5195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15,128</a:t>
            </a:r>
            <a:r>
              <a:rPr lang="ko-KR" altLang="en-US" dirty="0" smtClean="0">
                <a:solidFill>
                  <a:schemeClr val="tx1"/>
                </a:solidFill>
              </a:rPr>
              <a:t>원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8322426" y="3530905"/>
            <a:ext cx="482138" cy="3419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8339050" y="4303365"/>
            <a:ext cx="482138" cy="3419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8935486" y="4197161"/>
            <a:ext cx="1199804" cy="5195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9,632</a:t>
            </a:r>
            <a:r>
              <a:rPr lang="ko-KR" altLang="en-US" dirty="0" smtClean="0">
                <a:solidFill>
                  <a:schemeClr val="tx1"/>
                </a:solidFill>
              </a:rPr>
              <a:t>원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오른쪽 화살표 21"/>
          <p:cNvSpPr/>
          <p:nvPr/>
        </p:nvSpPr>
        <p:spPr>
          <a:xfrm>
            <a:off x="8339050" y="4915488"/>
            <a:ext cx="482138" cy="3419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935486" y="4896816"/>
            <a:ext cx="1199804" cy="5195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13,066</a:t>
            </a:r>
            <a:r>
              <a:rPr lang="ko-KR" altLang="en-US" dirty="0" smtClean="0">
                <a:solidFill>
                  <a:schemeClr val="tx1"/>
                </a:solidFill>
              </a:rPr>
              <a:t>원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7" name="Picture 2" descr="D:\CELLO병원\첼로병원 로고_한글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85" y="50017"/>
            <a:ext cx="1171174" cy="40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8850281" y="2557863"/>
            <a:ext cx="1370215" cy="5195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본인부담금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부제목 2"/>
          <p:cNvSpPr txBox="1">
            <a:spLocks/>
          </p:cNvSpPr>
          <p:nvPr/>
        </p:nvSpPr>
        <p:spPr>
          <a:xfrm>
            <a:off x="888076" y="113507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/>
              <a:t>*</a:t>
            </a:r>
            <a:r>
              <a:rPr lang="ko-KR" altLang="en-US" sz="1800" dirty="0" smtClean="0"/>
              <a:t>환자의 본인 부담 비율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건강보험</a:t>
            </a:r>
            <a:r>
              <a:rPr lang="en-US" altLang="ko-KR" sz="1800" dirty="0" smtClean="0"/>
              <a:t>(20%), </a:t>
            </a:r>
            <a:r>
              <a:rPr lang="ko-KR" altLang="en-US" sz="1800" dirty="0" smtClean="0"/>
              <a:t>의료급여 </a:t>
            </a:r>
            <a:r>
              <a:rPr lang="en-US" altLang="ko-KR" sz="1800" dirty="0" smtClean="0"/>
              <a:t>1</a:t>
            </a:r>
            <a:r>
              <a:rPr lang="ko-KR" altLang="en-US" sz="1800" dirty="0" smtClean="0"/>
              <a:t>종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면제</a:t>
            </a:r>
            <a:r>
              <a:rPr lang="en-US" altLang="ko-KR" sz="1800" dirty="0" smtClean="0"/>
              <a:t>), </a:t>
            </a:r>
            <a:r>
              <a:rPr lang="ko-KR" altLang="en-US" sz="1800" dirty="0" smtClean="0"/>
              <a:t>의료급여 </a:t>
            </a:r>
            <a:r>
              <a:rPr lang="en-US" altLang="ko-KR" sz="1800" dirty="0" smtClean="0"/>
              <a:t>2</a:t>
            </a:r>
            <a:r>
              <a:rPr lang="ko-KR" altLang="en-US" sz="1800" dirty="0" smtClean="0"/>
              <a:t>종</a:t>
            </a:r>
            <a:r>
              <a:rPr lang="en-US" altLang="ko-KR" sz="1800" dirty="0" smtClean="0"/>
              <a:t>(10%) </a:t>
            </a:r>
            <a:r>
              <a:rPr lang="ko-KR" altLang="en-US" sz="1800" dirty="0" smtClean="0"/>
              <a:t>부담</a:t>
            </a:r>
            <a:r>
              <a:rPr lang="en-US" altLang="ko-KR" sz="1800" dirty="0" smtClean="0"/>
              <a:t>                             </a:t>
            </a:r>
            <a:endParaRPr lang="ko-KR" altLang="en-US" sz="1800" dirty="0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08796"/>
              </p:ext>
            </p:extLst>
          </p:nvPr>
        </p:nvGraphicFramePr>
        <p:xfrm>
          <a:off x="699655" y="2090917"/>
          <a:ext cx="7498081" cy="3292169"/>
        </p:xfrm>
        <a:graphic>
          <a:graphicData uri="http://schemas.openxmlformats.org/drawingml/2006/table">
            <a:tbl>
              <a:tblPr/>
              <a:tblGrid>
                <a:gridCol w="1632799">
                  <a:extLst>
                    <a:ext uri="{9D8B030D-6E8A-4147-A177-3AD203B41FA5}">
                      <a16:colId xmlns:a16="http://schemas.microsoft.com/office/drawing/2014/main" val="475290873"/>
                    </a:ext>
                  </a:extLst>
                </a:gridCol>
                <a:gridCol w="3478668">
                  <a:extLst>
                    <a:ext uri="{9D8B030D-6E8A-4147-A177-3AD203B41FA5}">
                      <a16:colId xmlns:a16="http://schemas.microsoft.com/office/drawing/2014/main" val="3192777690"/>
                    </a:ext>
                  </a:extLst>
                </a:gridCol>
                <a:gridCol w="1193307">
                  <a:extLst>
                    <a:ext uri="{9D8B030D-6E8A-4147-A177-3AD203B41FA5}">
                      <a16:colId xmlns:a16="http://schemas.microsoft.com/office/drawing/2014/main" val="1042889194"/>
                    </a:ext>
                  </a:extLst>
                </a:gridCol>
                <a:gridCol w="1193307">
                  <a:extLst>
                    <a:ext uri="{9D8B030D-6E8A-4147-A177-3AD203B41FA5}">
                      <a16:colId xmlns:a16="http://schemas.microsoft.com/office/drawing/2014/main" val="809779294"/>
                    </a:ext>
                  </a:extLst>
                </a:gridCol>
              </a:tblGrid>
              <a:tr h="679182">
                <a:tc>
                  <a:txBody>
                    <a:bodyPr/>
                    <a:lstStyle/>
                    <a:p>
                      <a:pPr marL="0" marR="0" indent="-128397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1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28397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1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1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1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금액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639706"/>
                  </a:ext>
                </a:extLst>
              </a:tr>
              <a:tr h="616672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11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고딕"/>
                        </a:rPr>
                        <a:t> </a:t>
                      </a:r>
                      <a:r>
                        <a:rPr lang="en-US" altLang="ko-KR" sz="1200" b="1" kern="0" spc="11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고딕"/>
                        </a:rPr>
                        <a:t>4</a:t>
                      </a:r>
                      <a:r>
                        <a:rPr lang="en-US" altLang="ko-KR" sz="1200" b="1" kern="0" spc="11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고딕"/>
                        </a:rPr>
                        <a:t>. </a:t>
                      </a:r>
                      <a:r>
                        <a:rPr lang="ko-KR" altLang="en-US" sz="1200" b="1" kern="0" spc="11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고딕"/>
                        </a:rPr>
                        <a:t>방문 재활 </a:t>
                      </a:r>
                      <a:r>
                        <a:rPr lang="ko-KR" altLang="en-US" sz="1200" b="1" kern="0" spc="110" dirty="0" err="1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고딕"/>
                        </a:rPr>
                        <a:t>기능평가료</a:t>
                      </a:r>
                      <a:r>
                        <a:rPr lang="en-US" altLang="ko-KR" sz="1200" b="1" kern="0" spc="11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고딕"/>
                        </a:rPr>
                        <a:t>(</a:t>
                      </a:r>
                      <a:r>
                        <a:rPr lang="ko-KR" altLang="en-US" sz="1200" b="1" kern="0" spc="110" dirty="0" err="1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고딕"/>
                        </a:rPr>
                        <a:t>방문재활</a:t>
                      </a:r>
                      <a:r>
                        <a:rPr lang="ko-KR" altLang="en-US" sz="1200" b="1" kern="0" spc="11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고딕"/>
                        </a:rPr>
                        <a:t> 종료 시점 </a:t>
                      </a:r>
                      <a:r>
                        <a:rPr lang="en-US" altLang="ko-KR" sz="1200" b="1" kern="0" spc="11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고딕"/>
                        </a:rPr>
                        <a:t>1</a:t>
                      </a:r>
                      <a:r>
                        <a:rPr lang="ko-KR" altLang="en-US" sz="1200" b="1" kern="0" spc="11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고딕"/>
                        </a:rPr>
                        <a:t>회 산정</a:t>
                      </a:r>
                      <a:r>
                        <a:rPr lang="en-US" altLang="ko-KR" sz="1200" b="1" kern="0" spc="11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고딕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8100" marR="177800" indent="0" algn="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2952240"/>
                  </a:ext>
                </a:extLst>
              </a:tr>
              <a:tr h="7009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IA830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1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고딕"/>
                        </a:rPr>
                        <a:t>가</a:t>
                      </a:r>
                      <a:r>
                        <a:rPr lang="en-US" altLang="ko-KR" sz="1200" kern="0" spc="1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고딕"/>
                        </a:rPr>
                        <a:t>.</a:t>
                      </a:r>
                      <a:r>
                        <a:rPr lang="en-US" altLang="ko-KR" sz="1200" kern="0" spc="1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고딕"/>
                        </a:rPr>
                        <a:t> </a:t>
                      </a:r>
                      <a:r>
                        <a:rPr lang="ko-KR" altLang="en-US" sz="1200" kern="0" spc="1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고딕"/>
                        </a:rPr>
                        <a:t>중추신경계</a:t>
                      </a:r>
                      <a:r>
                        <a:rPr lang="en-US" altLang="ko-KR" sz="1200" kern="0" spc="1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고딕"/>
                        </a:rPr>
                        <a:t> </a:t>
                      </a:r>
                      <a:r>
                        <a:rPr lang="ko-KR" altLang="en-US" sz="1200" kern="0" spc="1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고딕"/>
                        </a:rPr>
                        <a:t>평가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165100" indent="0" algn="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920.19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177800" indent="0" algn="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고딕"/>
                        </a:rPr>
                        <a:t>75,640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7273759"/>
                  </a:ext>
                </a:extLst>
              </a:tr>
              <a:tr h="6477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IA840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1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고딕"/>
                        </a:rPr>
                        <a:t>나</a:t>
                      </a:r>
                      <a:r>
                        <a:rPr lang="en-US" altLang="ko-KR" sz="1200" kern="0" spc="1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고딕"/>
                        </a:rPr>
                        <a:t>. </a:t>
                      </a:r>
                      <a:r>
                        <a:rPr lang="ko-KR" altLang="en-US" sz="1200" kern="0" spc="10" dirty="0" err="1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고딕"/>
                        </a:rPr>
                        <a:t>근골격계</a:t>
                      </a:r>
                      <a:r>
                        <a:rPr lang="ko-KR" altLang="en-US" sz="1200" kern="0" spc="1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휴먼고딕"/>
                        </a:rPr>
                        <a:t> 평가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165100" indent="0" algn="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4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585.94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177800" indent="0" algn="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4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48,160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8982851"/>
                  </a:ext>
                </a:extLst>
              </a:tr>
              <a:tr h="6477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IA845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1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다</a:t>
                      </a:r>
                      <a:r>
                        <a:rPr lang="en-US" altLang="ko-KR" sz="1200" kern="0" spc="1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 </a:t>
                      </a:r>
                      <a:r>
                        <a:rPr lang="ko-KR" altLang="en-US" sz="1200" kern="0" spc="1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비사용증후군 평가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165100" indent="0" algn="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819.64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177800" indent="0" algn="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67,370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2261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210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_x132380024" descr="EMB00000b4c45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98" r="36635" b="21791"/>
          <a:stretch>
            <a:fillRect/>
          </a:stretch>
        </p:blipFill>
        <p:spPr bwMode="auto">
          <a:xfrm>
            <a:off x="575734" y="1937698"/>
            <a:ext cx="4589856" cy="463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99309" y="452250"/>
            <a:ext cx="9144000" cy="1088822"/>
          </a:xfrm>
        </p:spPr>
        <p:txBody>
          <a:bodyPr>
            <a:normAutofit/>
          </a:bodyPr>
          <a:lstStyle/>
          <a:p>
            <a:r>
              <a:rPr lang="en-US" altLang="ko-KR" sz="5000" dirty="0" smtClean="0"/>
              <a:t>EMR </a:t>
            </a:r>
            <a:r>
              <a:rPr lang="ko-KR" altLang="en-US" sz="5000" dirty="0" smtClean="0"/>
              <a:t>작성</a:t>
            </a:r>
            <a:endParaRPr lang="ko-KR" altLang="en-US" sz="5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                </a:t>
            </a:r>
          </a:p>
          <a:p>
            <a:r>
              <a:rPr lang="en-US" altLang="ko-KR" dirty="0" smtClean="0"/>
              <a:t>            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644341" y="1859984"/>
            <a:ext cx="5746263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en-US" altLang="ko-KR" sz="1600" dirty="0" smtClean="0"/>
              <a:t>*EMR </a:t>
            </a:r>
            <a:r>
              <a:rPr lang="ko-KR" altLang="en-US" sz="1600" dirty="0" smtClean="0"/>
              <a:t>작성</a:t>
            </a:r>
            <a:endParaRPr lang="en-US" altLang="ko-KR" sz="1600" dirty="0"/>
          </a:p>
          <a:p>
            <a:pPr lvl="0" fontAlgn="base"/>
            <a:endParaRPr lang="en-US" altLang="ko-KR" sz="1600" dirty="0" smtClean="0"/>
          </a:p>
          <a:p>
            <a:pPr marL="342900" lvl="0" indent="-342900" fontAlgn="base">
              <a:buAutoNum type="arabicPeriod"/>
            </a:pPr>
            <a:r>
              <a:rPr lang="ko-KR" altLang="en-US" sz="1600" dirty="0" err="1" smtClean="0">
                <a:solidFill>
                  <a:srgbClr val="FF0000"/>
                </a:solidFill>
              </a:rPr>
              <a:t>방문재활</a:t>
            </a:r>
            <a:r>
              <a:rPr lang="ko-KR" altLang="en-US" sz="1600" dirty="0" smtClean="0">
                <a:solidFill>
                  <a:srgbClr val="FF0000"/>
                </a:solidFill>
              </a:rPr>
              <a:t> 계획서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pPr lvl="0" fontAlgn="base"/>
            <a:r>
              <a:rPr lang="en-US" altLang="ko-KR" sz="1600" dirty="0" smtClean="0"/>
              <a:t>(</a:t>
            </a:r>
            <a:r>
              <a:rPr lang="ko-KR" altLang="en-US" sz="1600" dirty="0" smtClean="0"/>
              <a:t>입원 중 회의 입원에 작성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퇴원 후 회의 외래에 작성</a:t>
            </a:r>
            <a:r>
              <a:rPr lang="en-US" altLang="ko-KR" sz="1600" dirty="0" smtClean="0"/>
              <a:t>)</a:t>
            </a:r>
            <a:endParaRPr lang="en-US" altLang="ko-KR" sz="1600" dirty="0" smtClean="0"/>
          </a:p>
          <a:p>
            <a:pPr lvl="0" fontAlgn="base"/>
            <a:endParaRPr lang="en-US" altLang="ko-KR" sz="1600" dirty="0" smtClean="0">
              <a:solidFill>
                <a:srgbClr val="FF0000"/>
              </a:solidFill>
            </a:endParaRPr>
          </a:p>
          <a:p>
            <a:pPr lvl="0" fontAlgn="base"/>
            <a:r>
              <a:rPr lang="en-US" altLang="ko-KR" sz="1600" dirty="0" smtClean="0">
                <a:solidFill>
                  <a:srgbClr val="FF0000"/>
                </a:solidFill>
              </a:rPr>
              <a:t>2.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방문재활</a:t>
            </a:r>
            <a:r>
              <a:rPr lang="ko-KR" altLang="en-US" sz="1600" dirty="0" smtClean="0">
                <a:solidFill>
                  <a:srgbClr val="FF0000"/>
                </a:solidFill>
              </a:rPr>
              <a:t> </a:t>
            </a:r>
            <a:r>
              <a:rPr lang="ko-KR" altLang="en-US" sz="1600" dirty="0" smtClean="0">
                <a:solidFill>
                  <a:srgbClr val="FF0000"/>
                </a:solidFill>
              </a:rPr>
              <a:t>기록지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외래에 작성</a:t>
            </a:r>
            <a:r>
              <a:rPr lang="en-US" altLang="ko-KR" sz="1600" dirty="0" smtClean="0"/>
              <a:t>)</a:t>
            </a:r>
            <a:endParaRPr lang="en-US" altLang="ko-KR" sz="1600" dirty="0" smtClean="0"/>
          </a:p>
          <a:p>
            <a:pPr lvl="0" fontAlgn="base"/>
            <a:endParaRPr lang="en-US" altLang="ko-KR" sz="1600" dirty="0" smtClean="0">
              <a:solidFill>
                <a:srgbClr val="FF0000"/>
              </a:solidFill>
            </a:endParaRPr>
          </a:p>
          <a:p>
            <a:pPr fontAlgn="base"/>
            <a:r>
              <a:rPr lang="en-US" altLang="ko-KR" sz="1600" dirty="0" smtClean="0">
                <a:solidFill>
                  <a:srgbClr val="FF0000"/>
                </a:solidFill>
              </a:rPr>
              <a:t>3.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방문재활</a:t>
            </a:r>
            <a:r>
              <a:rPr lang="ko-KR" altLang="en-US" sz="1600" dirty="0" smtClean="0">
                <a:solidFill>
                  <a:srgbClr val="FF0000"/>
                </a:solidFill>
              </a:rPr>
              <a:t> 관리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점검서</a:t>
            </a:r>
            <a:r>
              <a:rPr lang="en-US" altLang="ko-KR" sz="1600" dirty="0"/>
              <a:t>(</a:t>
            </a:r>
            <a:r>
              <a:rPr lang="ko-KR" altLang="en-US" sz="1600" dirty="0"/>
              <a:t>외래에 작성</a:t>
            </a:r>
            <a:r>
              <a:rPr lang="en-US" altLang="ko-KR" sz="1600" dirty="0"/>
              <a:t>)</a:t>
            </a:r>
          </a:p>
          <a:p>
            <a:pPr lvl="0" fontAlgn="base"/>
            <a:endParaRPr lang="en-US" altLang="ko-KR" sz="1600" dirty="0" smtClean="0">
              <a:solidFill>
                <a:srgbClr val="FF0000"/>
              </a:solidFill>
            </a:endParaRPr>
          </a:p>
          <a:p>
            <a:pPr fontAlgn="base"/>
            <a:r>
              <a:rPr lang="en-US" altLang="ko-KR" sz="1600" dirty="0" smtClean="0">
                <a:solidFill>
                  <a:srgbClr val="FF0000"/>
                </a:solidFill>
              </a:rPr>
              <a:t>4.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방문재활</a:t>
            </a:r>
            <a:r>
              <a:rPr lang="ko-KR" altLang="en-US" sz="1600" dirty="0" smtClean="0">
                <a:solidFill>
                  <a:srgbClr val="FF0000"/>
                </a:solidFill>
              </a:rPr>
              <a:t> 기능 </a:t>
            </a:r>
            <a:r>
              <a:rPr lang="ko-KR" altLang="en-US" sz="1600" dirty="0" smtClean="0">
                <a:solidFill>
                  <a:srgbClr val="FF0000"/>
                </a:solidFill>
              </a:rPr>
              <a:t>평가표</a:t>
            </a:r>
            <a:r>
              <a:rPr lang="en-US" altLang="ko-KR" sz="1600" dirty="0"/>
              <a:t>(</a:t>
            </a:r>
            <a:r>
              <a:rPr lang="ko-KR" altLang="en-US" sz="1600" dirty="0"/>
              <a:t>외래에 작성</a:t>
            </a:r>
            <a:r>
              <a:rPr lang="en-US" altLang="ko-KR" sz="1600" dirty="0" smtClean="0"/>
              <a:t>)</a:t>
            </a:r>
          </a:p>
          <a:p>
            <a:pPr fontAlgn="base"/>
            <a:endParaRPr lang="en-US" altLang="ko-KR" sz="1600" dirty="0"/>
          </a:p>
          <a:p>
            <a:pPr fontAlgn="base"/>
            <a:endParaRPr lang="en-US" altLang="ko-KR" sz="1600" dirty="0" smtClean="0"/>
          </a:p>
          <a:p>
            <a:pPr fontAlgn="base"/>
            <a:endParaRPr lang="en-US" altLang="ko-KR" sz="1600" dirty="0"/>
          </a:p>
          <a:p>
            <a:pPr fontAlgn="base"/>
            <a:r>
              <a:rPr lang="en-US" altLang="ko-KR" sz="1600" dirty="0" smtClean="0"/>
              <a:t>**</a:t>
            </a:r>
            <a:r>
              <a:rPr lang="ko-KR" altLang="en-US" sz="1600" dirty="0" err="1" smtClean="0"/>
              <a:t>액팅은</a:t>
            </a:r>
            <a:r>
              <a:rPr lang="ko-KR" altLang="en-US" sz="1600" dirty="0" smtClean="0"/>
              <a:t> 원장님 성함으로 자동 </a:t>
            </a:r>
            <a:r>
              <a:rPr lang="ko-KR" altLang="en-US" sz="1600" dirty="0" err="1" smtClean="0"/>
              <a:t>액팅</a:t>
            </a:r>
            <a:r>
              <a:rPr lang="ko-KR" altLang="en-US" sz="1600" dirty="0" smtClean="0"/>
              <a:t> 되기 때문에 </a:t>
            </a:r>
            <a:r>
              <a:rPr lang="ko-KR" altLang="en-US" sz="1600" dirty="0" err="1" smtClean="0"/>
              <a:t>액팅</a:t>
            </a:r>
            <a:r>
              <a:rPr lang="ko-KR" altLang="en-US" sz="1600" dirty="0" smtClean="0"/>
              <a:t> 넘길 필요 없음</a:t>
            </a:r>
            <a:endParaRPr lang="en-US" altLang="ko-KR" sz="1600" dirty="0"/>
          </a:p>
          <a:p>
            <a:pPr lvl="0" fontAlgn="base"/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5" name="Picture 2" descr="D:\CELLO병원\첼로병원 로고_한글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85" y="50017"/>
            <a:ext cx="1171174" cy="40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-44451" y="566347"/>
            <a:ext cx="4328910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801396" y="3600112"/>
            <a:ext cx="4066937" cy="19708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-10656990" y="718498"/>
            <a:ext cx="3432337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57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32261"/>
            <a:ext cx="9144000" cy="1088822"/>
          </a:xfrm>
        </p:spPr>
        <p:txBody>
          <a:bodyPr>
            <a:normAutofit/>
          </a:bodyPr>
          <a:lstStyle/>
          <a:p>
            <a:r>
              <a:rPr lang="en-US" altLang="ko-KR" sz="5000" dirty="0" smtClean="0"/>
              <a:t>1. </a:t>
            </a:r>
            <a:r>
              <a:rPr lang="ko-KR" altLang="en-US" sz="5000" dirty="0" smtClean="0"/>
              <a:t>방문 재활 계획서</a:t>
            </a:r>
            <a:endParaRPr lang="ko-KR" altLang="en-US" sz="5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                            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172200" y="1429097"/>
            <a:ext cx="5626333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AutoNum type="arabicPeriod"/>
            </a:pPr>
            <a:r>
              <a:rPr lang="ko-KR" altLang="en-US" sz="1600" dirty="0" smtClean="0"/>
              <a:t>참여 인력 </a:t>
            </a:r>
            <a:r>
              <a:rPr lang="en-US" altLang="ko-KR" sz="1600" dirty="0" smtClean="0"/>
              <a:t>4</a:t>
            </a:r>
            <a:r>
              <a:rPr lang="ko-KR" altLang="en-US" sz="1600" dirty="0" smtClean="0"/>
              <a:t>인 이상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재활의학과 전문의는 반드시 참여</a:t>
            </a:r>
            <a:endParaRPr lang="en-US" altLang="ko-KR" sz="1600" dirty="0" smtClean="0"/>
          </a:p>
          <a:p>
            <a:pPr fontAlgn="base"/>
            <a:r>
              <a:rPr lang="en-US" altLang="ko-KR" sz="1600" dirty="0" smtClean="0"/>
              <a:t>-&gt; </a:t>
            </a:r>
            <a:r>
              <a:rPr lang="ko-KR" altLang="en-US" sz="1600" dirty="0"/>
              <a:t>방문재활팀은 재활의학과 전문의 </a:t>
            </a:r>
            <a:r>
              <a:rPr lang="en-US" altLang="ko-KR" sz="1600" dirty="0"/>
              <a:t>1</a:t>
            </a:r>
            <a:r>
              <a:rPr lang="ko-KR" altLang="en-US" sz="1600" dirty="0"/>
              <a:t>인을 포함한 간호사</a:t>
            </a:r>
            <a:r>
              <a:rPr lang="en-US" altLang="ko-KR" sz="1600" dirty="0"/>
              <a:t>, </a:t>
            </a:r>
            <a:r>
              <a:rPr lang="ko-KR" altLang="en-US" sz="1600" dirty="0"/>
              <a:t>물리</a:t>
            </a:r>
            <a:r>
              <a:rPr lang="en-US" altLang="ko-KR" sz="1600" dirty="0"/>
              <a:t>·</a:t>
            </a:r>
            <a:r>
              <a:rPr lang="ko-KR" altLang="en-US" sz="1600" dirty="0"/>
              <a:t>작업치료사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사회복지사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등</a:t>
            </a:r>
            <a:endParaRPr lang="en-US" altLang="ko-KR" sz="1600" dirty="0"/>
          </a:p>
          <a:p>
            <a:pPr fontAlgn="base"/>
            <a:r>
              <a:rPr lang="en-US" altLang="ko-KR" sz="1600" dirty="0" smtClean="0">
                <a:solidFill>
                  <a:srgbClr val="00B050"/>
                </a:solidFill>
              </a:rPr>
              <a:t>-&gt;  (</a:t>
            </a:r>
            <a:r>
              <a:rPr lang="ko-KR" altLang="en-US" sz="1600" dirty="0" smtClean="0">
                <a:solidFill>
                  <a:srgbClr val="00B050"/>
                </a:solidFill>
              </a:rPr>
              <a:t>방문재활담당 원장님 </a:t>
            </a:r>
            <a:r>
              <a:rPr lang="en-US" altLang="ko-KR" sz="1600" dirty="0" smtClean="0">
                <a:solidFill>
                  <a:srgbClr val="00B050"/>
                </a:solidFill>
              </a:rPr>
              <a:t>= </a:t>
            </a:r>
            <a:r>
              <a:rPr lang="ko-KR" altLang="en-US" sz="1600" dirty="0" smtClean="0">
                <a:solidFill>
                  <a:srgbClr val="00B050"/>
                </a:solidFill>
              </a:rPr>
              <a:t>퇴원 전 담당 원장님으로 진행</a:t>
            </a:r>
            <a:r>
              <a:rPr lang="en-US" altLang="ko-KR" sz="1600" dirty="0" smtClean="0">
                <a:solidFill>
                  <a:srgbClr val="00B050"/>
                </a:solidFill>
              </a:rPr>
              <a:t>)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lvl="0" fontAlgn="base"/>
            <a:endParaRPr lang="ko-KR" altLang="en-US" sz="1600" dirty="0" smtClean="0"/>
          </a:p>
          <a:p>
            <a:pPr fontAlgn="base"/>
            <a:r>
              <a:rPr lang="en-US" altLang="ko-KR" sz="1600" dirty="0" smtClean="0"/>
              <a:t>2. </a:t>
            </a:r>
            <a:r>
              <a:rPr lang="ko-KR" altLang="en-US" sz="1600" dirty="0">
                <a:solidFill>
                  <a:srgbClr val="FF0000"/>
                </a:solidFill>
              </a:rPr>
              <a:t>각 층 통합관리 시 방문 재활 시행 </a:t>
            </a:r>
            <a:r>
              <a:rPr lang="en-US" altLang="ko-KR" sz="1600" dirty="0">
                <a:solidFill>
                  <a:srgbClr val="FF0000"/>
                </a:solidFill>
              </a:rPr>
              <a:t>1</a:t>
            </a:r>
            <a:r>
              <a:rPr lang="ko-KR" altLang="en-US" sz="1600" dirty="0">
                <a:solidFill>
                  <a:srgbClr val="FF0000"/>
                </a:solidFill>
              </a:rPr>
              <a:t>주일 전에 시행 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lvl="0" fontAlgn="base"/>
            <a:endParaRPr lang="ko-KR" altLang="en-US" sz="1600" dirty="0" smtClean="0"/>
          </a:p>
          <a:p>
            <a:pPr lvl="0" fontAlgn="base"/>
            <a:r>
              <a:rPr lang="en-US" altLang="ko-KR" sz="1600" dirty="0" smtClean="0"/>
              <a:t>3. </a:t>
            </a:r>
            <a:r>
              <a:rPr lang="ko-KR" altLang="en-US" sz="1600" dirty="0" smtClean="0"/>
              <a:t>방문재활치료 시행 전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회 산정</a:t>
            </a:r>
            <a:endParaRPr lang="en-US" altLang="ko-KR" sz="1600" dirty="0" smtClean="0"/>
          </a:p>
          <a:p>
            <a:pPr marL="342900" lvl="0" indent="-342900" fontAlgn="base">
              <a:buAutoNum type="arabicParenR"/>
            </a:pPr>
            <a:r>
              <a:rPr lang="ko-KR" altLang="en-US" sz="1600" dirty="0" smtClean="0"/>
              <a:t>환자 성명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생년 월일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퇴원일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퇴원 </a:t>
            </a:r>
            <a:r>
              <a:rPr lang="ko-KR" altLang="en-US" sz="1600" dirty="0" err="1" smtClean="0"/>
              <a:t>기관명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모두 작성</a:t>
            </a:r>
            <a:endParaRPr lang="en-US" altLang="ko-KR" sz="1600" dirty="0" smtClean="0"/>
          </a:p>
          <a:p>
            <a:pPr marL="342900" lvl="0" indent="-342900" fontAlgn="base">
              <a:buAutoNum type="arabicParenR"/>
            </a:pPr>
            <a:r>
              <a:rPr lang="ko-KR" altLang="en-US" sz="1600" dirty="0" smtClean="0"/>
              <a:t>계획 수립일 </a:t>
            </a:r>
            <a:r>
              <a:rPr lang="en-US" altLang="ko-KR" sz="1600" dirty="0" smtClean="0"/>
              <a:t>= </a:t>
            </a:r>
            <a:r>
              <a:rPr lang="ko-KR" altLang="en-US" sz="1600" dirty="0" smtClean="0"/>
              <a:t>통합관리계획 회의 날짜</a:t>
            </a:r>
            <a:endParaRPr lang="en-US" altLang="ko-KR" sz="1600" dirty="0" smtClean="0"/>
          </a:p>
          <a:p>
            <a:pPr marL="342900" lvl="0" indent="-342900" fontAlgn="base">
              <a:buAutoNum type="arabicParenR"/>
            </a:pPr>
            <a:r>
              <a:rPr lang="ko-KR" altLang="en-US" sz="1600" dirty="0" err="1" smtClean="0"/>
              <a:t>방문재활</a:t>
            </a:r>
            <a:r>
              <a:rPr lang="ko-KR" altLang="en-US" sz="1600" dirty="0" smtClean="0"/>
              <a:t> 계획 기간 </a:t>
            </a:r>
            <a:r>
              <a:rPr lang="en-US" altLang="ko-KR" sz="1600" dirty="0" smtClean="0"/>
              <a:t>3</a:t>
            </a:r>
            <a:r>
              <a:rPr lang="ko-KR" altLang="en-US" sz="1600" dirty="0" smtClean="0"/>
              <a:t>개월로 쓰기 </a:t>
            </a:r>
            <a:endParaRPr lang="en-US" altLang="ko-KR" sz="1600" dirty="0"/>
          </a:p>
          <a:p>
            <a:pPr marL="342900" lvl="0" indent="-342900" fontAlgn="base">
              <a:buAutoNum type="arabicParenR"/>
            </a:pPr>
            <a:r>
              <a:rPr lang="en-US" altLang="ko-KR" sz="1600" dirty="0" smtClean="0"/>
              <a:t>EX) 25</a:t>
            </a:r>
            <a:r>
              <a:rPr lang="ko-KR" altLang="en-US" sz="1600" dirty="0" smtClean="0"/>
              <a:t>년 </a:t>
            </a:r>
            <a:r>
              <a:rPr lang="en-US" altLang="ko-KR" sz="1600" dirty="0" smtClean="0"/>
              <a:t>7</a:t>
            </a:r>
            <a:r>
              <a:rPr lang="ko-KR" altLang="en-US" sz="1600" dirty="0" smtClean="0"/>
              <a:t>월 </a:t>
            </a:r>
            <a:r>
              <a:rPr lang="en-US" altLang="ko-KR" sz="1600" dirty="0" smtClean="0"/>
              <a:t>~ 25</a:t>
            </a:r>
            <a:r>
              <a:rPr lang="ko-KR" altLang="en-US" sz="1600" dirty="0" smtClean="0"/>
              <a:t>년 </a:t>
            </a:r>
            <a:r>
              <a:rPr lang="en-US" altLang="ko-KR" sz="1600" dirty="0" smtClean="0"/>
              <a:t>9</a:t>
            </a:r>
            <a:r>
              <a:rPr lang="ko-KR" altLang="en-US" sz="1600" dirty="0" smtClean="0"/>
              <a:t>월 </a:t>
            </a:r>
            <a:endParaRPr lang="en-US" altLang="ko-KR" sz="1600" dirty="0" smtClean="0"/>
          </a:p>
          <a:p>
            <a:pPr lvl="0" fontAlgn="base"/>
            <a:r>
              <a:rPr lang="en-US" altLang="ko-KR" sz="1600" dirty="0" smtClean="0">
                <a:solidFill>
                  <a:srgbClr val="FF0000"/>
                </a:solidFill>
              </a:rPr>
              <a:t>*12</a:t>
            </a:r>
            <a:r>
              <a:rPr lang="ko-KR" altLang="en-US" sz="1600" dirty="0" smtClean="0">
                <a:solidFill>
                  <a:srgbClr val="FF0000"/>
                </a:solidFill>
              </a:rPr>
              <a:t>월 말에 시작하면 </a:t>
            </a:r>
            <a:r>
              <a:rPr lang="en-US" altLang="ko-KR" sz="1600" dirty="0" smtClean="0">
                <a:solidFill>
                  <a:srgbClr val="FF0000"/>
                </a:solidFill>
              </a:rPr>
              <a:t>2</a:t>
            </a:r>
            <a:r>
              <a:rPr lang="ko-KR" altLang="en-US" sz="1600" dirty="0" smtClean="0">
                <a:solidFill>
                  <a:srgbClr val="FF0000"/>
                </a:solidFill>
              </a:rPr>
              <a:t>월 말에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안끝날수도</a:t>
            </a:r>
            <a:r>
              <a:rPr lang="ko-KR" altLang="en-US" sz="1600" dirty="0" smtClean="0">
                <a:solidFill>
                  <a:srgbClr val="FF0000"/>
                </a:solidFill>
              </a:rPr>
              <a:t> 있음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pPr marL="342900" lvl="0" indent="-342900" fontAlgn="base">
              <a:buAutoNum type="arabicParenR"/>
            </a:pPr>
            <a:r>
              <a:rPr lang="ko-KR" altLang="en-US" sz="1600" dirty="0" smtClean="0"/>
              <a:t>참석자</a:t>
            </a:r>
            <a:r>
              <a:rPr lang="en-US" altLang="ko-KR" sz="1600" dirty="0" smtClean="0"/>
              <a:t>= </a:t>
            </a:r>
            <a:r>
              <a:rPr lang="ko-KR" altLang="en-US" sz="1600" dirty="0" smtClean="0"/>
              <a:t>회의 참석 모두 체크</a:t>
            </a:r>
            <a:endParaRPr lang="en-US" altLang="ko-KR" sz="1600" dirty="0" smtClean="0"/>
          </a:p>
          <a:p>
            <a:pPr marL="342900" lvl="0" indent="-342900" fontAlgn="base">
              <a:buAutoNum type="arabicParenR"/>
            </a:pPr>
            <a:r>
              <a:rPr lang="ko-KR" altLang="en-US" sz="1600" dirty="0" smtClean="0"/>
              <a:t>대상 질환 선택 후 진단명 발병일 작성</a:t>
            </a:r>
            <a:endParaRPr lang="en-US" altLang="ko-KR" sz="1600" dirty="0" smtClean="0"/>
          </a:p>
          <a:p>
            <a:pPr marL="342900" lvl="0" indent="-342900" fontAlgn="base">
              <a:buAutoNum type="arabicParenR"/>
            </a:pPr>
            <a:endParaRPr lang="en-US" altLang="ko-KR" sz="1600" dirty="0" smtClean="0"/>
          </a:p>
          <a:p>
            <a:pPr marL="342900" lvl="0" indent="-342900" fontAlgn="base">
              <a:buAutoNum type="arabicParenR"/>
            </a:pPr>
            <a:r>
              <a:rPr lang="ko-KR" altLang="en-US" sz="1600" dirty="0" smtClean="0">
                <a:solidFill>
                  <a:srgbClr val="FF0000"/>
                </a:solidFill>
              </a:rPr>
              <a:t>평가는 </a:t>
            </a:r>
            <a:r>
              <a:rPr lang="en-US" altLang="ko-KR" sz="1600" dirty="0" smtClean="0">
                <a:solidFill>
                  <a:srgbClr val="FF0000"/>
                </a:solidFill>
              </a:rPr>
              <a:t>EMR</a:t>
            </a:r>
            <a:r>
              <a:rPr lang="ko-KR" altLang="en-US" sz="1600" dirty="0" smtClean="0">
                <a:solidFill>
                  <a:srgbClr val="FF0000"/>
                </a:solidFill>
              </a:rPr>
              <a:t>에 있는 최근 평가 작성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pPr lvl="0" fontAlgn="base"/>
            <a:r>
              <a:rPr lang="en-US" altLang="ko-KR" sz="1600" dirty="0" smtClean="0"/>
              <a:t>EX)</a:t>
            </a:r>
            <a:r>
              <a:rPr lang="ko-KR" altLang="en-US" sz="1600" dirty="0"/>
              <a:t> </a:t>
            </a:r>
            <a:r>
              <a:rPr lang="en-US" altLang="ko-KR" sz="1600" dirty="0" smtClean="0"/>
              <a:t>1. MMT RT U/E 3, L/E 3 2. MAS U/E 1 L/E 1 3. FAC 2</a:t>
            </a:r>
            <a:r>
              <a:rPr lang="ko-KR" altLang="en-US" sz="1600" dirty="0" smtClean="0"/>
              <a:t>점</a:t>
            </a:r>
            <a:endParaRPr lang="en-US" altLang="ko-KR" sz="1600" dirty="0" smtClean="0"/>
          </a:p>
          <a:p>
            <a:pPr lvl="0" fontAlgn="base"/>
            <a:r>
              <a:rPr lang="en-US" altLang="ko-KR" sz="1600" dirty="0" smtClean="0"/>
              <a:t>4. BBS 30</a:t>
            </a:r>
            <a:r>
              <a:rPr lang="ko-KR" altLang="en-US" sz="1600" dirty="0" smtClean="0"/>
              <a:t>점</a:t>
            </a:r>
            <a:r>
              <a:rPr lang="en-US" altLang="ko-KR" sz="1600" dirty="0" smtClean="0"/>
              <a:t>, MMSE 23</a:t>
            </a:r>
            <a:r>
              <a:rPr lang="ko-KR" altLang="en-US" sz="1600" dirty="0" smtClean="0"/>
              <a:t>점</a:t>
            </a:r>
            <a:r>
              <a:rPr lang="en-US" altLang="ko-KR" sz="1600" dirty="0" smtClean="0"/>
              <a:t>, K-MBI 61</a:t>
            </a:r>
            <a:r>
              <a:rPr lang="ko-KR" altLang="en-US" sz="1600" dirty="0" smtClean="0"/>
              <a:t>점 </a:t>
            </a:r>
            <a:r>
              <a:rPr lang="en-US" altLang="ko-KR" sz="1600" dirty="0" smtClean="0"/>
              <a:t>SCIM 68</a:t>
            </a:r>
            <a:r>
              <a:rPr lang="ko-KR" altLang="en-US" sz="1600" dirty="0" smtClean="0"/>
              <a:t>점</a:t>
            </a:r>
            <a:r>
              <a:rPr lang="en-US" altLang="ko-KR" sz="1600" dirty="0" smtClean="0"/>
              <a:t> </a:t>
            </a:r>
          </a:p>
          <a:p>
            <a:pPr lvl="0" fontAlgn="base"/>
            <a:endParaRPr lang="en-US" altLang="ko-KR" sz="1600" dirty="0" smtClean="0"/>
          </a:p>
          <a:p>
            <a:pPr lvl="0" fontAlgn="base"/>
            <a:r>
              <a:rPr lang="en-US" altLang="ko-KR" sz="1600" dirty="0" smtClean="0"/>
              <a:t>-&gt; </a:t>
            </a:r>
            <a:r>
              <a:rPr lang="ko-KR" altLang="en-US" sz="1600" dirty="0" smtClean="0"/>
              <a:t>작성자는 담당 원장님 이름 쓰기 </a:t>
            </a:r>
            <a:endParaRPr lang="en-US" altLang="ko-KR" sz="1600" dirty="0" smtClean="0"/>
          </a:p>
          <a:p>
            <a:pPr lvl="0" fontAlgn="base"/>
            <a:endParaRPr lang="en-US" altLang="ko-KR" sz="1600" dirty="0" smtClean="0"/>
          </a:p>
          <a:p>
            <a:pPr lvl="0" fontAlgn="base"/>
            <a:endParaRPr lang="en-US" altLang="ko-KR" sz="1600" dirty="0" smtClean="0"/>
          </a:p>
          <a:p>
            <a:pPr lvl="0" fontAlgn="base"/>
            <a:endParaRPr lang="ko-KR" altLang="en-US" sz="1600" dirty="0" smtClean="0"/>
          </a:p>
          <a:p>
            <a:pPr fontAlgn="base"/>
            <a:endParaRPr lang="en-US" altLang="ko-KR" sz="1600" dirty="0">
              <a:solidFill>
                <a:srgbClr val="FF0000"/>
              </a:solidFill>
            </a:endParaRPr>
          </a:p>
          <a:p>
            <a:pPr fontAlgn="base"/>
            <a:endParaRPr lang="en-US" altLang="ko-KR" sz="1600" dirty="0">
              <a:solidFill>
                <a:srgbClr val="FF0000"/>
              </a:solidFill>
            </a:endParaRPr>
          </a:p>
          <a:p>
            <a:pPr fontAlgn="base"/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5" name="Picture 2" descr="D:\CELLO병원\첼로병원 로고_한글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85" y="50017"/>
            <a:ext cx="1171174" cy="40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-916912" y="88135"/>
            <a:ext cx="5009551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63049720" descr="EMB00002280baf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8" t="21956" r="53172" b="14241"/>
          <a:stretch>
            <a:fillRect/>
          </a:stretch>
        </p:blipFill>
        <p:spPr bwMode="auto">
          <a:xfrm>
            <a:off x="126075" y="1212085"/>
            <a:ext cx="6046125" cy="545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33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TM02892315[[fn=줄기]]</Template>
  <TotalTime>4434</TotalTime>
  <Words>1789</Words>
  <Application>Microsoft Office PowerPoint</Application>
  <PresentationFormat>와이드스크린</PresentationFormat>
  <Paragraphs>409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맑은 고딕</vt:lpstr>
      <vt:lpstr>바탕</vt:lpstr>
      <vt:lpstr>휴먼고딕</vt:lpstr>
      <vt:lpstr>Arial</vt:lpstr>
      <vt:lpstr>Calibri</vt:lpstr>
      <vt:lpstr>Calibri Light</vt:lpstr>
      <vt:lpstr>Wingdings 2</vt:lpstr>
      <vt:lpstr>HDOfficeLightV0</vt:lpstr>
      <vt:lpstr>Office 테마</vt:lpstr>
      <vt:lpstr>  방문 재활 매뉴얼   </vt:lpstr>
      <vt:lpstr>첼로병원 방문 재활 절차 </vt:lpstr>
      <vt:lpstr>방문 재활 프로토콜 </vt:lpstr>
      <vt:lpstr>방문 재활 프로토콜 </vt:lpstr>
      <vt:lpstr>방문 재활대상자 </vt:lpstr>
      <vt:lpstr>방문 재활 수가</vt:lpstr>
      <vt:lpstr>방문 재활 수가</vt:lpstr>
      <vt:lpstr>EMR 작성</vt:lpstr>
      <vt:lpstr>1. 방문 재활 계획서</vt:lpstr>
      <vt:lpstr>1. 방문 재활 계획서</vt:lpstr>
      <vt:lpstr>2. 방문 재활 기록지</vt:lpstr>
      <vt:lpstr>2. 방문 재활 기록지</vt:lpstr>
      <vt:lpstr>3. 방문 재활 관리점검서 (환자중간관리)</vt:lpstr>
      <vt:lpstr>3. 방문 재활 관리점검서 (환자중간관리)</vt:lpstr>
      <vt:lpstr>4. 방문 재활 기능평가 </vt:lpstr>
      <vt:lpstr>4. 방문 재활 기능평가 </vt:lpstr>
      <vt:lpstr>방문 재활 결제 방법 </vt:lpstr>
      <vt:lpstr>방문재활 1회차 상담</vt:lpstr>
      <vt:lpstr>방문재활 1회차 상담 </vt:lpstr>
      <vt:lpstr>방문재활 1회차 상담 </vt:lpstr>
      <vt:lpstr>방문재활 1회차 상담 </vt:lpstr>
      <vt:lpstr>방문 재활 서약서 </vt:lpstr>
      <vt:lpstr>방문재활 치료 확인서</vt:lpstr>
      <vt:lpstr>스캔 방법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방문재활</dc:title>
  <dc:creator>queen</dc:creator>
  <cp:lastModifiedBy>queen</cp:lastModifiedBy>
  <cp:revision>232</cp:revision>
  <cp:lastPrinted>2024-06-18T23:58:45Z</cp:lastPrinted>
  <dcterms:created xsi:type="dcterms:W3CDTF">2024-05-28T23:57:29Z</dcterms:created>
  <dcterms:modified xsi:type="dcterms:W3CDTF">2025-07-02T23:44:52Z</dcterms:modified>
</cp:coreProperties>
</file>